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7FBC8A-9FD3-44D0-8EAA-A5B767328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DB270F-F6D5-4E20-B6B4-FE4E83C202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332260-CBF7-4E97-8A90-538D2BF01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C31B-4279-4A6B-9662-748D0618A216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F5A232-7FBE-419C-8F6C-413617E7C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FF1995-5201-481D-AF0D-1D888FF68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C5E8-9D91-4F11-B0E6-15BF206B7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448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A45AD6-659A-4238-9F4F-271AAF2A3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582CBDE-494A-4A91-A006-95DFD9062D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16C3C1-EC48-4C7B-A033-7DF5C05E6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C31B-4279-4A6B-9662-748D0618A216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292E3D-EF2D-4B55-AFF4-63E91D983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C0EEAF-6844-4488-B53A-B9B1A1B2E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C5E8-9D91-4F11-B0E6-15BF206B7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312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07CB2E0-7D57-4C86-BB90-20B4F6BB5F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9889F64-55FF-41E9-B57C-E9F559C33F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667FFA-1D09-4F55-BB0D-5398403C5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C31B-4279-4A6B-9662-748D0618A216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AC4A2F-B02E-448A-85B1-4B2F5B71A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2591E1-0B18-49C7-9224-DC213EC5D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C5E8-9D91-4F11-B0E6-15BF206B7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78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FB60E1-CB14-4F9C-9B67-95D1A6B18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DF7C6D-FD2A-4C06-A956-E80CE8819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70FB55-6CF2-4544-884E-A30A1100C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C31B-4279-4A6B-9662-748D0618A216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14DF33-CDF7-4F74-A5BA-725410132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F2EE40-007B-4DAF-8621-28A08743C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C5E8-9D91-4F11-B0E6-15BF206B7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623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898F1A-C396-4BC6-A60E-6898D3C2A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4662FCF-72C2-4F90-9185-56F8DBF49C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53DB58-09CB-4998-9D7E-7B2800BD5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C31B-4279-4A6B-9662-748D0618A216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794C36-6294-44E3-9481-F74F768A2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460F39B-4734-45DD-9D49-AE5795510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C5E8-9D91-4F11-B0E6-15BF206B7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675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81612C-BDAB-415A-917F-2DE3CDDEE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EF9009-CC34-416B-923C-F82B2AD3DC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385E348-CB47-4607-A36F-4124E8DDA3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C70AED-2B31-44BB-8512-108640C61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C31B-4279-4A6B-9662-748D0618A216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B64C336-8C16-4EB5-829C-6E43815B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2EFD6B0-1012-4FD4-96CF-7B26CC157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C5E8-9D91-4F11-B0E6-15BF206B7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039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04157C-928F-4CD6-BC0F-0E325E167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B43513-EF00-447B-8A7A-6421F378B5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B480E1D-5B84-44B6-9B64-9F6D83FD7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DBF3065-336A-4451-A24E-20AA8A330A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188E692-B035-4667-B4DF-27E37D9A3A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DD7B14A-6CCD-466C-9C1A-6444A784F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C31B-4279-4A6B-9662-748D0618A216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D34F86B-F4C4-43DF-92B9-2889CEAF2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A262AFB-F90F-4D83-AB83-E12B71A7B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C5E8-9D91-4F11-B0E6-15BF206B7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053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11E373-F4F1-4529-8D6B-B79ADEC96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E9003C0-2416-4C8D-A4D9-F948C35CA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C31B-4279-4A6B-9662-748D0618A216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1F759FC-1BBE-44F5-8361-E769CD5E5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8493DA1-C5B3-412A-82CA-77A09DBFD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C5E8-9D91-4F11-B0E6-15BF206B7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377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942D8CB-225C-411C-88F8-37C289783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C31B-4279-4A6B-9662-748D0618A216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EFAB938-36EA-4204-AC05-528722006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887DBA0-3FAF-403A-B5B8-A834D0DA2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C5E8-9D91-4F11-B0E6-15BF206B7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620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33B9A9-85C4-4991-9AC9-6318E06D4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A97EB6-6D9A-4D3F-9780-4852F97B5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2CB0A17-EA37-40CB-A21C-98FFF9773F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451F204-9880-4863-AB3F-02B2E0DC8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C31B-4279-4A6B-9662-748D0618A216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69E5953-382C-453D-9073-EEB3FD7BF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F489D24-24B8-4AD5-B006-FDE146A7C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C5E8-9D91-4F11-B0E6-15BF206B7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457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770BAB-2FC0-4630-9A65-62E883FCF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6D1117F-EAAC-4A6F-8B76-644E488224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B6ACA6C-372A-465D-B7B6-A10C8CBB3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70A2726-D522-45D4-877C-089706B6A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C31B-4279-4A6B-9662-748D0618A216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7F364E3-C03D-4B0B-86C9-1BE112583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F59F14-F25E-4451-B313-B2E1FB466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C5E8-9D91-4F11-B0E6-15BF206B7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09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89A5EE-926A-4D5A-88F1-74CE9C022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DE2B3B0-C063-4E34-AD85-C53F4EE6C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BF806D-9C7A-47F8-B5F4-076EB4C0FA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C31B-4279-4A6B-9662-748D0618A216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2ADB30-2403-4AAF-9C10-D4223B504D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88D025-927D-4818-B703-3D232017E8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0C5E8-9D91-4F11-B0E6-15BF206B7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237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D08A83-40AB-4828-8FC4-D916587DA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КНУТ ИЛИ ПРЯНИК? 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0B1CBC62-946F-4DFE-85F8-A8E86E473B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825" y="1825625"/>
            <a:ext cx="8332349" cy="4351338"/>
          </a:xfrm>
        </p:spPr>
      </p:pic>
    </p:spTree>
    <p:extLst>
      <p:ext uri="{BB962C8B-B14F-4D97-AF65-F5344CB8AC3E}">
        <p14:creationId xmlns:p14="http://schemas.microsoft.com/office/powerpoint/2010/main" val="1186583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89AE4A-94A3-486C-9555-42FB99E9E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Ситуация непослушания </a:t>
            </a:r>
            <a:br>
              <a:rPr lang="ru-RU" sz="4400" b="1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</a:br>
            <a:r>
              <a:rPr lang="ru-RU" sz="4400" b="1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(невыполнение просьбы)</a:t>
            </a:r>
            <a:r>
              <a:rPr lang="ru-RU" b="0" dirty="0">
                <a:solidFill>
                  <a:srgbClr val="FF0000"/>
                </a:solidFill>
                <a:effectLst/>
              </a:rPr>
              <a:t/>
            </a:r>
            <a:br>
              <a:rPr lang="ru-RU" b="0" dirty="0">
                <a:solidFill>
                  <a:srgbClr val="FF0000"/>
                </a:solidFill>
                <a:effectLst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7103D1-BF9B-4F82-BFB4-F3D931168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Это просьба или требование? Что уместнее?</a:t>
            </a:r>
          </a:p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Регулярно или только в этот раз? </a:t>
            </a:r>
          </a:p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Что хочет делать вместо этого? Зачем ему это? </a:t>
            </a:r>
          </a:p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Почему мне важно, чтобы сделал? Он знает? </a:t>
            </a:r>
          </a:p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Зачем мне надо, чтобы сделал? С какой целью? </a:t>
            </a:r>
          </a:p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 каких условиях сделает - вместе, после, в обмен на что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4816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D9A9A7-5D09-40C1-BC53-087F0565A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+mn-lt"/>
              </a:rPr>
              <a:t>Советы: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F4B468-C281-4D5F-B430-7F1847831DD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4DD4751-371F-46D6-98AE-712EE64FAC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360" y="1422400"/>
            <a:ext cx="5206435" cy="4829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948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CAD8BC-91AC-42FE-BE42-10289F494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Дисциплина</a:t>
            </a:r>
            <a:r>
              <a:rPr lang="ru-RU" sz="4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34044D-5A37-433A-A5CC-854F42B65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Обязательное для всех членов какого-то коллектива (семьи, школы и др.) </a:t>
            </a:r>
            <a:r>
              <a:rPr lang="ru-RU" sz="1800" b="0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подчинение установленному порядку, правилам.</a:t>
            </a:r>
            <a:endParaRPr lang="ru-RU" b="0" dirty="0">
              <a:solidFill>
                <a:srgbClr val="FF0000"/>
              </a:solidFill>
              <a:effectLst/>
            </a:endParaRPr>
          </a:p>
          <a:p>
            <a:pPr mar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Строгое и точное соблюдение правил, принятых человеком к выполнению. Говорят о школьной дисциплине, трудовой дисциплине, воинской дисциплине и тому подобное.</a:t>
            </a:r>
            <a:endParaRPr lang="ru-RU" b="0" dirty="0">
              <a:effectLst/>
            </a:endParaRPr>
          </a:p>
          <a:p>
            <a:pPr mar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r>
              <a:rPr lang="ru-RU" sz="1800" b="1" i="0" u="none" strike="noStrike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Чтобы человек выполняла правила, он должен  </a:t>
            </a:r>
            <a:endParaRPr lang="ru-RU" b="1" dirty="0">
              <a:effectLst/>
            </a:endParaRPr>
          </a:p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i="0" u="none" strike="noStrike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знать правила, </a:t>
            </a:r>
          </a:p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i="0" u="none" strike="noStrike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принимать их, </a:t>
            </a:r>
          </a:p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i="0" u="none" strike="noStrike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знать, как именно выглядит нужное поведение,</a:t>
            </a:r>
          </a:p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i="0" u="none" strike="noStrike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иметь способности и возможность осуществить такое поведение.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1074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C016FF-6DC0-487D-B9B4-C454811CB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Семейные правила/отношения </a:t>
            </a: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9F797B-9E8E-4D15-98D6-752E4BAF9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ru-RU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ru-RU" b="0" dirty="0">
              <a:effectLst/>
            </a:endParaRP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1.</a:t>
            </a:r>
            <a:r>
              <a:rPr lang="ru-RU" sz="3600" b="0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Всегда</a:t>
            </a:r>
            <a:r>
              <a:rPr lang="ru-RU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мы … Всегда ребёнок…. (делаем, реагируем)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ru-RU" sz="36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2. </a:t>
            </a:r>
            <a:r>
              <a:rPr lang="ru-RU" sz="3600" b="0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Никогда</a:t>
            </a:r>
            <a:r>
              <a:rPr lang="ru-RU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мы … Никогда ребёнок … (не делаем, запреты) 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ru-RU" sz="36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3. </a:t>
            </a:r>
            <a:r>
              <a:rPr lang="ru-RU" sz="3600" b="0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Если …, то…. </a:t>
            </a:r>
            <a:r>
              <a:rPr lang="ru-RU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(способы адаптации, защиты)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5076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7BE3A4-1645-4517-B72E-73425AE9B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РЕАЛЬНОЕ ВЛИЯНИЕ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7F702C-33FA-407E-8DBA-8E150CCAF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Что мы детям говорим, </a:t>
            </a:r>
            <a:endParaRPr lang="ru-RU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что мы детям показываем, </a:t>
            </a:r>
            <a:endParaRPr lang="ru-RU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что мы от детей скрываем? </a:t>
            </a:r>
            <a:endParaRPr lang="ru-RU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Это зависит от нашего опыта детского и модели родительства (личный опыт + информация)</a:t>
            </a:r>
            <a:endParaRPr lang="ru-RU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БольшАя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часть - автоматизмы/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метапослания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ru-RU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Дети всё это считывают, реагируют и демонстрируют в других системах (в школе) по принципу </a:t>
            </a:r>
            <a:endParaRPr lang="ru-RU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“в точности” и/или “наоборот” и/или “выручу вас” </a:t>
            </a:r>
            <a:endParaRPr lang="ru-RU" b="0" dirty="0">
              <a:effectLst/>
            </a:endParaRPr>
          </a:p>
          <a:p>
            <a:pPr marL="0" indent="0">
              <a:buNone/>
            </a:pP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7536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5E8811-1CC8-432E-BA48-08C6E857A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Причины плохого поведения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DBC3AF-4461-4134-BB0C-411DE0AE1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Агрессия ребенка </a:t>
            </a:r>
            <a:endParaRPr lang="ru-RU" b="0" dirty="0"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Родители агрессивны.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Родители подавляют агрессию ребенка.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Родители бессильны (бессилие - ярость).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Родители отдалены, ребенок привык защищать себя сам таким способом.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Родители - “хорошие девочки и мальчики”.</a:t>
            </a:r>
          </a:p>
          <a:p>
            <a:pPr marL="0" indent="0">
              <a:buNone/>
            </a:pPr>
            <a:endParaRPr lang="ru-RU" dirty="0"/>
          </a:p>
          <a:p>
            <a:pPr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Протестное поведение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ru-RU" b="0" dirty="0">
              <a:effectLst/>
            </a:endParaRP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Усталость, загруженность. (!) - </a:t>
            </a:r>
            <a:r>
              <a:rPr lang="ru-RU" sz="18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фрустрация возрастных потребностей </a:t>
            </a:r>
            <a:endParaRPr lang="ru-RU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Низкая самооценка - попытка повысить свой статус. (?)</a:t>
            </a: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Привычный способ получения внимания. </a:t>
            </a: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Проблемы у ребенка - контакты в семье. </a:t>
            </a: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Недосказанности, сокрытие, семейные тайны </a:t>
            </a: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 могу = не хочу.</a:t>
            </a: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“Услышьте мою боль” </a:t>
            </a:r>
          </a:p>
          <a:p>
            <a:pPr marL="0" indent="0">
              <a:buNone/>
            </a:pP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4993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4BBA19-9A7E-40CD-8137-D774DBEA0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СИЛА ВОЛИ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FC9D02-8E1F-4F1B-86B8-7ABAE8804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– это </a:t>
            </a:r>
            <a:r>
              <a:rPr lang="ru-RU" sz="1800" b="1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способность человека принимать решения и совершать действия в соответствии </a:t>
            </a:r>
            <a:r>
              <a:rPr lang="ru-RU" sz="1800" b="1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со своими </a:t>
            </a:r>
            <a:r>
              <a:rPr lang="ru-RU" sz="1800" b="1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мыслями и чувствами</a:t>
            </a:r>
            <a:r>
              <a:rPr lang="ru-RU" sz="18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</a:t>
            </a:r>
            <a:endParaRPr lang="ru-RU" b="0" dirty="0">
              <a:effectLst/>
            </a:endParaRPr>
          </a:p>
          <a:p>
            <a:pPr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Способности ребенка к волевым действиям:</a:t>
            </a:r>
            <a:endParaRPr lang="ru-RU" b="0" dirty="0">
              <a:effectLst/>
            </a:endParaRPr>
          </a:p>
          <a:p>
            <a:pPr indent="0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ru-RU" b="0" dirty="0">
              <a:effectLst/>
            </a:endParaRPr>
          </a:p>
          <a:p>
            <a:pPr indent="0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уровень развития психических процессов</a:t>
            </a: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опыт </a:t>
            </a: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личностные особенности ребенка (тревожный, активный, агрессивный, пассивный)</a:t>
            </a: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учет потребностей  ребенка </a:t>
            </a:r>
            <a:r>
              <a:rPr lang="ru-RU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 разном возрасте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(сохранить достоинство)</a:t>
            </a: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эмоциональное состояние, уровень стресса </a:t>
            </a: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мотивация </a:t>
            </a:r>
          </a:p>
          <a:p>
            <a:pPr marL="0" indent="0">
              <a:buNone/>
            </a:pP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1929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201E0B-FDE8-4A26-9B33-A47FC082D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900" y="760779"/>
            <a:ext cx="10515600" cy="1325563"/>
          </a:xfrm>
        </p:spPr>
        <p:txBody>
          <a:bodyPr>
            <a:normAutofit fontScale="90000"/>
          </a:bodyPr>
          <a:lstStyle/>
          <a:p>
            <a:pPr marL="0" indent="0" rtl="0">
              <a:spcBef>
                <a:spcPts val="0"/>
              </a:spcBef>
              <a:spcAft>
                <a:spcPts val="0"/>
              </a:spcAft>
            </a:pPr>
            <a:r>
              <a:rPr lang="ru-RU" sz="4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sz="4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ru-RU" sz="4400" b="1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Баланс силы и заботы, </a:t>
            </a:r>
            <a:br>
              <a:rPr lang="ru-RU" sz="4400" b="1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</a:br>
            <a:r>
              <a:rPr lang="ru-RU" sz="4400" b="1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свободы и дисциплины </a:t>
            </a: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DC871C-0EC8-4D63-B66C-737112FCF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2162" y="2212487"/>
            <a:ext cx="10515600" cy="4351338"/>
          </a:xfrm>
        </p:spPr>
        <p:txBody>
          <a:bodyPr/>
          <a:lstStyle/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ВАЖНЫЕ ВОПРОСЫ </a:t>
            </a:r>
            <a:endParaRPr lang="ru-RU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r>
              <a:rPr lang="ru-RU" b="0" dirty="0">
                <a:effectLst/>
              </a:rPr>
              <a:t>Ч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то мы хотим для себя как для родителя?</a:t>
            </a:r>
            <a:endParaRPr lang="ru-RU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Что мы хотим для ребенка и его будущего? </a:t>
            </a:r>
            <a:endParaRPr lang="ru-RU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Чего хочет ребенок для себя?</a:t>
            </a:r>
            <a:endParaRPr lang="ru-RU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Что хочет общество, окружение от нас и от ребенка? </a:t>
            </a:r>
            <a:endParaRPr lang="ru-RU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Кто учил нас быть родителями? Чему они нас научили? </a:t>
            </a:r>
            <a:endParaRPr lang="ru-RU" b="0" dirty="0">
              <a:effectLst/>
            </a:endParaRP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1016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C3EF40-8EF8-421A-B78A-FEACF6D05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Обо мне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0DAAC6-0D9D-41E6-BB15-22F906B07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Ирина Семенихина </a:t>
            </a:r>
            <a:endParaRPr lang="ru-RU" b="0" dirty="0">
              <a:effectLst/>
            </a:endParaRPr>
          </a:p>
          <a:p>
            <a:pPr marL="0" indent="0" fontAlgn="base">
              <a:spcBef>
                <a:spcPts val="0"/>
              </a:spcBef>
              <a:buNone/>
            </a:pP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БГПУ “Преподаватель педагогики и психологии” 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ИПП “ИМАТОН” (г. Санкт-Петербург) “Детская практическая психология”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ИИСТ (г. Москва) “Системная семейная терапия”  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НИКП “Клиническая психология” 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ru-RU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Тренер, психолог-консультант, ведущая проектов “Школа приемных родителей” и “Родительский университет” в АКООУ “День Аиста” </a:t>
            </a:r>
            <a:endParaRPr lang="ru-RU" sz="12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Психолог в “Барнаульская классическая школа”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</a:rPr>
              <a:t>Частная практика, консультант по детско-родительским отношениям </a:t>
            </a:r>
            <a:endParaRPr lang="ru-RU" sz="1200" b="0" dirty="0">
              <a:effectLst/>
            </a:endParaRPr>
          </a:p>
          <a:p>
            <a:pPr marL="0" indent="0">
              <a:buNone/>
            </a:pPr>
            <a:r>
              <a:rPr lang="ru-RU" sz="1200" dirty="0"/>
              <a:t/>
            </a:r>
            <a:br>
              <a:rPr lang="ru-RU" sz="1200" dirty="0"/>
            </a:br>
            <a:endParaRPr lang="ru-RU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7896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B16C2D-9B96-4EB2-AB2C-AFC64C589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ru-RU" b="0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Проблемы с послушанием, дисциплиной? </a:t>
            </a: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E16BD9-BC14-4871-9165-6E6A4AF06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 выполняет просьбы помочь по хозяйству.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 выполняет свои обязанности по дому, о которых договорились.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 делает уроки.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Что бы ни говорили ему - упирается, делает своё.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 соблюдает режим.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Другое (напишите)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0383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DE79D9-E020-4C90-9082-7DB12F8EF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Главный вопрос: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A8FEB6-A3C5-4B07-87CC-48E472A5C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 хочет делать то, что от него требуется</a:t>
            </a:r>
            <a:endParaRPr lang="ru-RU" sz="4000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ru-RU" sz="4000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0" i="0" u="none" strike="noStrike" dirty="0">
                <a:solidFill>
                  <a:srgbClr val="C00000"/>
                </a:solidFill>
                <a:effectLst/>
                <a:latin typeface="Verdana" panose="020B0604030504040204" pitchFamily="34" charset="0"/>
              </a:rPr>
              <a:t>Как повлиять на ребенка, чтобы он делал то, что мы от него хотим, а не то, что он хочет сам? </a:t>
            </a:r>
            <a:endParaRPr lang="ru-RU" sz="4000" b="0" dirty="0">
              <a:solidFill>
                <a:srgbClr val="C00000"/>
              </a:solidFill>
              <a:effectLst/>
            </a:endParaRP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4337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5F5470-C51D-42CF-8265-8CD5C66B5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0" u="none" strike="noStrike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Почему не слушается/не подчиняется?</a:t>
            </a:r>
            <a:br>
              <a:rPr lang="ru-RU" sz="3600" b="1" i="0" u="none" strike="noStrike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</a:b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A31DE7-D15F-4587-9CC6-4FBD1712E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а. Ленится. </a:t>
            </a:r>
            <a:endParaRPr lang="ru-RU" sz="4000" b="0" dirty="0">
              <a:effectLst/>
            </a:endParaRPr>
          </a:p>
          <a:p>
            <a:pPr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б. Кроме телефона ничего не интересует. </a:t>
            </a:r>
            <a:endParaRPr lang="ru-RU" sz="4000" b="0" dirty="0">
              <a:effectLst/>
            </a:endParaRPr>
          </a:p>
          <a:p>
            <a:pPr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в. </a:t>
            </a:r>
            <a:r>
              <a:rPr lang="ru-RU" sz="4000" b="0" i="0" u="none" strike="noStrike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«Поперечный».</a:t>
            </a:r>
            <a:endParaRPr lang="ru-RU" sz="4000" b="0" dirty="0">
              <a:effectLst/>
            </a:endParaRPr>
          </a:p>
          <a:p>
            <a:pPr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г. Другой вариант (напишите).</a:t>
            </a:r>
            <a:endParaRPr lang="ru-RU" sz="4000" b="0" dirty="0">
              <a:effectLst/>
            </a:endParaRP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8444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72DCD0-68DA-4B1E-8F6D-46543F052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r>
              <a:rPr lang="ru-RU" sz="5300" b="1" i="0" u="none" strike="noStrike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Что помогает? 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lang="ru-RU" sz="18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FCA98E-B104-4797-99A6-0DD90C3B2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д. Угрозы. </a:t>
            </a:r>
          </a:p>
          <a:p>
            <a:pPr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е. Увещевания</a:t>
            </a:r>
            <a:endParaRPr lang="ru-RU" b="0" dirty="0">
              <a:effectLst/>
            </a:endParaRPr>
          </a:p>
          <a:p>
            <a:pPr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ж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Пояснения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endParaRPr lang="ru-RU" b="0" dirty="0">
              <a:effectLst/>
            </a:endParaRPr>
          </a:p>
          <a:p>
            <a:pPr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з. Игнор</a:t>
            </a:r>
            <a:endParaRPr lang="ru-RU" b="0" dirty="0">
              <a:effectLst/>
            </a:endParaRPr>
          </a:p>
          <a:p>
            <a:pPr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и. Наказание</a:t>
            </a:r>
            <a:endParaRPr lang="ru-RU" b="0" dirty="0">
              <a:effectLst/>
            </a:endParaRPr>
          </a:p>
          <a:p>
            <a:pPr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к. Душевные разговоры</a:t>
            </a:r>
          </a:p>
          <a:p>
            <a:pPr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л. Ничего.</a:t>
            </a:r>
            <a:endParaRPr lang="ru-RU" b="0" dirty="0">
              <a:effectLst/>
            </a:endParaRP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0890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A8B6A4-4BCE-4D05-92A7-4A8E226EF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Два пути воспитания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0F3D97-5B60-44D6-AC18-2F8F009CE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Ребенок выполняет требования взрослых по двум причинам: любовь</a:t>
            </a:r>
            <a:r>
              <a:rPr lang="ru-RU" sz="1800" b="0" i="0" u="none" strike="noStrike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привязанность 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и/или страх. </a:t>
            </a:r>
            <a:endParaRPr lang="ru-RU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r>
              <a:rPr lang="ru-RU" sz="18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Послушание </a:t>
            </a:r>
            <a:r>
              <a:rPr lang="ru-RU" sz="1800" b="0" i="0" u="none" strike="noStrike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— </a:t>
            </a:r>
            <a:r>
              <a:rPr lang="ru-RU" sz="1800" b="0" i="0" u="none" strike="noStrik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поведение человека, характеризующееся добровольным сознательным подчинением своей воли воле другого человека.</a:t>
            </a:r>
            <a:endParaRPr lang="ru-RU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r>
              <a:rPr lang="ru-RU" sz="1800" b="1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Подчинение</a:t>
            </a:r>
            <a:r>
              <a:rPr lang="ru-RU" sz="18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- это механизм </a:t>
            </a:r>
            <a:r>
              <a:rPr lang="ru-RU" sz="1800" b="1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психологического</a:t>
            </a:r>
            <a:r>
              <a:rPr lang="ru-RU" sz="18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принуждения отдельного человека действовать в направлении некоей цели путем запугивания и/или манипулирования.  </a:t>
            </a:r>
            <a:endParaRPr lang="ru-RU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Послушание основано на привязанности и хорошем отношении (проблема ПР)</a:t>
            </a:r>
            <a:endParaRPr lang="ru-RU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Подчинение - на страхе. Нет страха - нет подчинения. </a:t>
            </a:r>
            <a:endParaRPr lang="ru-RU" b="0" dirty="0">
              <a:effectLst/>
            </a:endParaRP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2530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F18148-0154-499B-949E-7247FA5B3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i="0" u="none" strike="noStrike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Из чего состоит конфликт? </a:t>
            </a: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B096D7-003B-4225-9E6F-4A8B911E4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8578"/>
            <a:ext cx="10515600" cy="5138385"/>
          </a:xfrm>
        </p:spPr>
        <p:txBody>
          <a:bodyPr>
            <a:normAutofit fontScale="40000" lnSpcReduction="20000"/>
          </a:bodyPr>
          <a:lstStyle/>
          <a:p>
            <a:pPr marL="0" indent="0" rt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b="1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Наше желание, наша картина мира </a:t>
            </a:r>
            <a:endParaRPr lang="ru-RU" sz="3000" b="1" dirty="0">
              <a:effectLst/>
            </a:endParaRPr>
          </a:p>
          <a:p>
            <a:pPr marL="0" indent="0" rt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(Ребенок должен помогать копать картошку/лоб здоровенный - пусть работает)</a:t>
            </a:r>
            <a:endParaRPr lang="ru-RU" sz="3000" b="0" dirty="0">
              <a:effectLst/>
            </a:endParaRPr>
          </a:p>
          <a:p>
            <a:pPr marL="0" indent="0" rt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b="1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Его желание, его картина мира </a:t>
            </a:r>
            <a:endParaRPr lang="ru-RU" sz="3000" b="1" dirty="0">
              <a:effectLst/>
            </a:endParaRPr>
          </a:p>
          <a:p>
            <a:pPr marL="0" indent="0" rt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(сами посадили 100 гектар, сами пусть копают, лучше бы купили/я хочу с ребятами потусить)</a:t>
            </a:r>
            <a:endParaRPr lang="ru-RU" sz="3000" b="0" dirty="0">
              <a:effectLst/>
            </a:endParaRPr>
          </a:p>
          <a:p>
            <a:pPr marL="0" indent="0" rt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b="0" dirty="0">
                <a:effectLst/>
              </a:rPr>
              <a:t/>
            </a:r>
            <a:br>
              <a:rPr lang="ru-RU" sz="3000" b="0" dirty="0">
                <a:effectLst/>
              </a:rPr>
            </a:br>
            <a:r>
              <a:rPr lang="ru-RU" sz="3000" b="1" i="0" u="none" strike="noStrike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Протест - конфликт </a:t>
            </a:r>
            <a:endParaRPr lang="ru-RU" sz="3000" b="1" dirty="0">
              <a:solidFill>
                <a:srgbClr val="FF0000"/>
              </a:solidFill>
              <a:effectLst/>
            </a:endParaRPr>
          </a:p>
          <a:p>
            <a:pPr marL="0" indent="0" rt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b="0" dirty="0">
                <a:effectLst/>
              </a:rPr>
              <a:t/>
            </a:r>
            <a:br>
              <a:rPr lang="ru-RU" sz="3000" b="0" dirty="0">
                <a:effectLst/>
              </a:rPr>
            </a:br>
            <a:r>
              <a:rPr lang="ru-RU" sz="30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Наша </a:t>
            </a:r>
            <a:r>
              <a:rPr lang="ru-RU" sz="3000" b="1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интерпретация фактов</a:t>
            </a:r>
            <a:r>
              <a:rPr lang="ru-RU" sz="30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(Лентяй, как и папашка его; толку с него не будет)</a:t>
            </a:r>
            <a:endParaRPr lang="ru-RU" sz="3000" b="0" dirty="0">
              <a:effectLst/>
            </a:endParaRPr>
          </a:p>
          <a:p>
            <a:pPr marL="0" indent="0" rt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b="1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Наша реакция и действия </a:t>
            </a:r>
            <a:r>
              <a:rPr lang="ru-RU" sz="30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(страх, что ничего не добьется, будет сидеть на шее у меня до старости; злость - почему я должна всю жизнь на него положить)</a:t>
            </a:r>
            <a:endParaRPr lang="ru-RU" sz="3000" b="0" dirty="0">
              <a:effectLst/>
            </a:endParaRPr>
          </a:p>
          <a:p>
            <a:pPr marL="0" indent="0" rt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b="1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Имеет значение опыт</a:t>
            </a:r>
            <a:endParaRPr lang="ru-RU" sz="3000" b="0" dirty="0">
              <a:effectLst/>
            </a:endParaRPr>
          </a:p>
          <a:p>
            <a:pPr marL="0" indent="0" rt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b="0" dirty="0">
                <a:effectLst/>
              </a:rPr>
              <a:t/>
            </a:r>
            <a:br>
              <a:rPr lang="ru-RU" sz="3000" b="0" dirty="0">
                <a:effectLst/>
              </a:rPr>
            </a:br>
            <a:r>
              <a:rPr lang="ru-RU" sz="30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Его </a:t>
            </a:r>
            <a:r>
              <a:rPr lang="ru-RU" sz="3000" b="1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интерпретация фактов</a:t>
            </a:r>
            <a:r>
              <a:rPr lang="ru-RU" sz="30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(Лишь бы не дать мне получить удовольствие, перекладывают на меня свои обязанности, я им нужен только чтобы картошку эту копать)</a:t>
            </a:r>
            <a:endParaRPr lang="ru-RU" sz="3000" b="0" dirty="0">
              <a:effectLst/>
            </a:endParaRPr>
          </a:p>
          <a:p>
            <a:pPr marL="0" indent="0" rt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b="1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Его реакция </a:t>
            </a:r>
            <a:r>
              <a:rPr lang="ru-RU" sz="30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(злость, обида)</a:t>
            </a:r>
            <a:endParaRPr lang="ru-RU" sz="3000" b="0" dirty="0">
              <a:effectLst/>
            </a:endParaRPr>
          </a:p>
          <a:p>
            <a:pPr marL="0" indent="0" algn="ctr" rt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b="0" dirty="0">
                <a:effectLst/>
              </a:rPr>
              <a:t/>
            </a:r>
            <a:br>
              <a:rPr lang="ru-RU" sz="3000" b="0" dirty="0">
                <a:effectLst/>
              </a:rPr>
            </a:br>
            <a:r>
              <a:rPr lang="ru-RU" sz="30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Конфликт решается силой, полной капитуляцией или компромиссом </a:t>
            </a:r>
            <a:endParaRPr lang="ru-RU" sz="3000" b="0" dirty="0">
              <a:effectLst/>
            </a:endParaRP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0636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6BCB70-1CA2-4DCA-B0D0-ECC3436ED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Вспомните ситуацию конфликта: </a:t>
            </a: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C34380-D582-4A71-B361-61C4EE3DF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Выясняем, что случилось - У ВСЕХ  участников.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Проясняем противоречия (кто врет, чтобы избежать наказания)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Оцениваем масштаб нанесенного вреда.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Сохраняем спокойствие.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Понимаем, чего хотел ребенок в этой истории.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Уточняем, знает ли сами правила, и то, как выглядит их выполнение.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Мог ли выполнить, если нет - почему.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Выясняем, понимает ли ребенок, что плохого в его поступке.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Решаем, нужно ли наказание.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Есть ли то, за что поощрить?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r>
              <a:rPr lang="ru-RU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Пример 1 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Алкоголь (маленький, подросток, статус)</a:t>
            </a:r>
            <a:endParaRPr lang="ru-RU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Пример 2 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Драка (кот, жалобы)</a:t>
            </a:r>
            <a:endParaRPr lang="ru-RU" b="0" dirty="0">
              <a:effectLst/>
            </a:endParaRP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94205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190</Words>
  <Application>Microsoft Office PowerPoint</Application>
  <PresentationFormat>Широкоэкранный</PresentationFormat>
  <Paragraphs>142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Verdana</vt:lpstr>
      <vt:lpstr>Тема Office</vt:lpstr>
      <vt:lpstr>КНУТ ИЛИ ПРЯНИК? </vt:lpstr>
      <vt:lpstr>Обо мне </vt:lpstr>
      <vt:lpstr>  Проблемы с послушанием, дисциплиной?   </vt:lpstr>
      <vt:lpstr>Главный вопрос:</vt:lpstr>
      <vt:lpstr>Почему не слушается/не подчиняется? </vt:lpstr>
      <vt:lpstr> Что помогает?  </vt:lpstr>
      <vt:lpstr>Два пути воспитания </vt:lpstr>
      <vt:lpstr>Из чего состоит конфликт?  </vt:lpstr>
      <vt:lpstr>Вспомните ситуацию конфликта:  </vt:lpstr>
      <vt:lpstr>Ситуация непослушания  (невыполнение просьбы) </vt:lpstr>
      <vt:lpstr>Советы: </vt:lpstr>
      <vt:lpstr>Дисциплина  </vt:lpstr>
      <vt:lpstr>Семейные правила/отношения  </vt:lpstr>
      <vt:lpstr>РЕАЛЬНОЕ ВЛИЯНИЕ</vt:lpstr>
      <vt:lpstr>Причины плохого поведения </vt:lpstr>
      <vt:lpstr>СИЛА ВОЛИ </vt:lpstr>
      <vt:lpstr> Баланс силы и заботы,  свободы и дисциплины 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КНУТ ИЛИ ПРЯНИК? </dc:title>
  <dc:creator>Учитель</dc:creator>
  <cp:lastModifiedBy>Светлана Александровн Маурер</cp:lastModifiedBy>
  <cp:revision>2</cp:revision>
  <dcterms:created xsi:type="dcterms:W3CDTF">2022-10-05T02:51:41Z</dcterms:created>
  <dcterms:modified xsi:type="dcterms:W3CDTF">2022-10-05T08:37:36Z</dcterms:modified>
</cp:coreProperties>
</file>