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64" r:id="rId4"/>
    <p:sldId id="265" r:id="rId5"/>
    <p:sldId id="266" r:id="rId6"/>
    <p:sldId id="259" r:id="rId7"/>
    <p:sldId id="262" r:id="rId8"/>
    <p:sldId id="260" r:id="rId9"/>
    <p:sldId id="261" r:id="rId10"/>
    <p:sldId id="267" r:id="rId11"/>
    <p:sldId id="268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3FBE1-DE1E-4E40-BDAB-D191A4D65EB1}" type="datetimeFigureOut">
              <a:rPr lang="ru-RU" smtClean="0"/>
              <a:t>17.04.2023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99700-DDCE-4030-A067-F47600476674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0598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3FBE1-DE1E-4E40-BDAB-D191A4D65EB1}" type="datetimeFigureOut">
              <a:rPr lang="ru-RU" smtClean="0"/>
              <a:t>17.04.2023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99700-DDCE-4030-A067-F476004766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046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3FBE1-DE1E-4E40-BDAB-D191A4D65EB1}" type="datetimeFigureOut">
              <a:rPr lang="ru-RU" smtClean="0"/>
              <a:t>17.04.2023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99700-DDCE-4030-A067-F476004766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854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3FBE1-DE1E-4E40-BDAB-D191A4D65EB1}" type="datetimeFigureOut">
              <a:rPr lang="ru-RU" smtClean="0"/>
              <a:t>17.04.2023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99700-DDCE-4030-A067-F476004766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0846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3FBE1-DE1E-4E40-BDAB-D191A4D65EB1}" type="datetimeFigureOut">
              <a:rPr lang="ru-RU" smtClean="0"/>
              <a:t>17.04.2023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99700-DDCE-4030-A067-F47600476674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285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3FBE1-DE1E-4E40-BDAB-D191A4D65EB1}" type="datetimeFigureOut">
              <a:rPr lang="ru-RU" smtClean="0"/>
              <a:t>17.04.2023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99700-DDCE-4030-A067-F476004766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4735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3FBE1-DE1E-4E40-BDAB-D191A4D65EB1}" type="datetimeFigureOut">
              <a:rPr lang="ru-RU" smtClean="0"/>
              <a:t>17.04.2023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99700-DDCE-4030-A067-F476004766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305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3FBE1-DE1E-4E40-BDAB-D191A4D65EB1}" type="datetimeFigureOut">
              <a:rPr lang="ru-RU" smtClean="0"/>
              <a:t>17.04.2023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99700-DDCE-4030-A067-F476004766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868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3FBE1-DE1E-4E40-BDAB-D191A4D65EB1}" type="datetimeFigureOut">
              <a:rPr lang="ru-RU" smtClean="0"/>
              <a:t>17.04.2023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99700-DDCE-4030-A067-F476004766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560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E6B3FBE1-DE1E-4E40-BDAB-D191A4D65EB1}" type="datetimeFigureOut">
              <a:rPr lang="ru-RU" smtClean="0"/>
              <a:t>17.04.2023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7B99700-DDCE-4030-A067-F476004766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7399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3FBE1-DE1E-4E40-BDAB-D191A4D65EB1}" type="datetimeFigureOut">
              <a:rPr lang="ru-RU" smtClean="0"/>
              <a:t>17.04.2023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99700-DDCE-4030-A067-F476004766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8199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E6B3FBE1-DE1E-4E40-BDAB-D191A4D65EB1}" type="datetimeFigureOut">
              <a:rPr lang="ru-RU" smtClean="0"/>
              <a:t>17.04.2023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C7B99700-DDCE-4030-A067-F47600476674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0032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97280" y="615462"/>
            <a:ext cx="10058400" cy="3367453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 smtClean="0">
                <a:solidFill>
                  <a:schemeClr val="accent2">
                    <a:lumMod val="75000"/>
                  </a:schemeClr>
                </a:solidFill>
              </a:rPr>
              <a:t>Промежуточная и итоговая аттестация обучающихся с РАС</a:t>
            </a:r>
            <a:endParaRPr lang="ru-RU" sz="7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904285" y="4455620"/>
            <a:ext cx="3254166" cy="114300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Шубина Ксения Анатольевна,</a:t>
            </a:r>
            <a:br>
              <a:rPr lang="ru-RU" dirty="0" smtClean="0"/>
            </a:br>
            <a:r>
              <a:rPr lang="ru-RU" sz="2000" dirty="0" smtClean="0"/>
              <a:t>учитель-дефектолог </a:t>
            </a:r>
            <a:br>
              <a:rPr lang="ru-RU" sz="2000" dirty="0" smtClean="0"/>
            </a:br>
            <a:r>
              <a:rPr lang="ru-RU" sz="2000" dirty="0" smtClean="0"/>
              <a:t>центральной ПМПК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95661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9954" y="1758462"/>
            <a:ext cx="11139854" cy="4325815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На заседаниях </a:t>
            </a:r>
            <a:r>
              <a:rPr lang="ru-RU" sz="3600" b="1" dirty="0" err="1">
                <a:solidFill>
                  <a:schemeClr val="tx2">
                    <a:lumMod val="50000"/>
                  </a:schemeClr>
                </a:solidFill>
                <a:latin typeface="+mj-lt"/>
              </a:rPr>
              <a:t>ППк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 определяется объем и содержание рекомендуемых специальных условий проведения диагностических мероприятий. Решение </a:t>
            </a:r>
            <a:r>
              <a:rPr lang="ru-RU" sz="3600" b="1" dirty="0" err="1">
                <a:solidFill>
                  <a:schemeClr val="tx2">
                    <a:lumMod val="50000"/>
                  </a:schemeClr>
                </a:solidFill>
                <a:latin typeface="+mj-lt"/>
              </a:rPr>
              <a:t>ППк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 вносится в специальный раздел индивидуального образовательного маршрута и доводится до сведения педагогов, родителей, администрации в соответствие с установленными правилами образовательной организации.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58418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 smtClean="0">
                <a:solidFill>
                  <a:srgbClr val="0070C0"/>
                </a:solidFill>
              </a:rPr>
              <a:t>Спасибо за внимание!</a:t>
            </a:r>
            <a:endParaRPr lang="ru-RU" sz="6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153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Промежуточная аттестация</a:t>
            </a:r>
            <a:r>
              <a:rPr lang="ru-RU" dirty="0"/>
              <a:t> </a:t>
            </a:r>
            <a:r>
              <a:rPr lang="ru-RU" dirty="0" smtClean="0"/>
              <a:t>-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процедура </a:t>
            </a:r>
            <a:r>
              <a:rPr lang="ru-RU" sz="2800" dirty="0"/>
              <a:t>аттестации обучающихся, которая проводится в конце каждой четверти </a:t>
            </a:r>
            <a:r>
              <a:rPr lang="ru-RU" sz="2800" dirty="0" smtClean="0"/>
              <a:t>и </a:t>
            </a:r>
            <a:r>
              <a:rPr lang="ru-RU" sz="2800" dirty="0"/>
              <a:t>в конце учебного года по каждому изучаемому предмету. </a:t>
            </a:r>
            <a:endParaRPr lang="ru-RU" sz="2800" dirty="0" smtClean="0"/>
          </a:p>
          <a:p>
            <a:pPr algn="ctr"/>
            <a:r>
              <a:rPr lang="ru-RU" sz="2800" dirty="0" smtClean="0"/>
              <a:t>Промежуточная </a:t>
            </a:r>
            <a:r>
              <a:rPr lang="ru-RU" sz="2800" dirty="0"/>
              <a:t>аттестация проводится на основе результатов накопленной оценки и результатов выполнения тематических проверочных </a:t>
            </a:r>
            <a:r>
              <a:rPr lang="ru-RU" sz="2800" dirty="0" smtClean="0"/>
              <a:t>работ.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2318889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158262"/>
            <a:ext cx="10058400" cy="173208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Принципы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определения </a:t>
            </a:r>
            <a:r>
              <a:rPr lang="ru-RU" dirty="0"/>
              <a:t>подходов к осуществлению оценки </a:t>
            </a:r>
            <a:r>
              <a:rPr lang="ru-RU" dirty="0" smtClean="0"/>
              <a:t>результатов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4254" y="2110154"/>
            <a:ext cx="10531426" cy="3758940"/>
          </a:xfrm>
        </p:spPr>
        <p:txBody>
          <a:bodyPr>
            <a:normAutofit/>
          </a:bodyPr>
          <a:lstStyle/>
          <a:p>
            <a:r>
              <a:rPr lang="ru-RU" sz="2400" dirty="0"/>
              <a:t>1) дифференциации оценки достижений с учетом типологических </a:t>
            </a:r>
            <a:r>
              <a:rPr lang="ru-RU" sz="2400" dirty="0" smtClean="0"/>
              <a:t>и индивидуальных </a:t>
            </a:r>
            <a:r>
              <a:rPr lang="ru-RU" sz="2400" dirty="0"/>
              <a:t>особенностей развития и особых образовательных</a:t>
            </a:r>
          </a:p>
          <a:p>
            <a:r>
              <a:rPr lang="ru-RU" sz="2400" dirty="0"/>
              <a:t>потребностей обучающихся с РАС;</a:t>
            </a:r>
          </a:p>
          <a:p>
            <a:r>
              <a:rPr lang="ru-RU" sz="2400" dirty="0"/>
              <a:t>2) динамичности оценки достижений, предполагающей </a:t>
            </a:r>
            <a:r>
              <a:rPr lang="ru-RU" sz="2400" dirty="0" smtClean="0"/>
              <a:t>изучение изменений </a:t>
            </a:r>
            <a:r>
              <a:rPr lang="ru-RU" sz="2400" dirty="0"/>
              <a:t>психического и социального развития, </a:t>
            </a:r>
            <a:r>
              <a:rPr lang="ru-RU" sz="2400" dirty="0" smtClean="0"/>
              <a:t>индивидуальных способностей </a:t>
            </a:r>
            <a:r>
              <a:rPr lang="ru-RU" sz="2400" dirty="0"/>
              <a:t>и возможностей обучающихся;</a:t>
            </a:r>
          </a:p>
          <a:p>
            <a:r>
              <a:rPr lang="ru-RU" sz="2400" dirty="0"/>
              <a:t>3) единства параметров, критериев и инструментария оценки </a:t>
            </a:r>
            <a:r>
              <a:rPr lang="ru-RU" sz="2400" dirty="0" smtClean="0"/>
              <a:t>достижений в </a:t>
            </a:r>
            <a:r>
              <a:rPr lang="ru-RU" sz="2400" dirty="0"/>
              <a:t>освоении содержания АООП НОО, что сможет обеспечить </a:t>
            </a:r>
            <a:r>
              <a:rPr lang="ru-RU" sz="2400" dirty="0" smtClean="0"/>
              <a:t>объективность оценки </a:t>
            </a:r>
            <a:r>
              <a:rPr lang="ru-RU" sz="2400" dirty="0"/>
              <a:t>в разных образовательных организациях. </a:t>
            </a:r>
          </a:p>
        </p:txBody>
      </p:sp>
    </p:spTree>
    <p:extLst>
      <p:ext uri="{BB962C8B-B14F-4D97-AF65-F5344CB8AC3E}">
        <p14:creationId xmlns:p14="http://schemas.microsoft.com/office/powerpoint/2010/main" val="20092844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2"/>
            <a:ext cx="10058400" cy="2676406"/>
          </a:xfrm>
        </p:spPr>
        <p:txBody>
          <a:bodyPr>
            <a:normAutofit/>
          </a:bodyPr>
          <a:lstStyle/>
          <a:p>
            <a:pPr algn="r"/>
            <a:r>
              <a:rPr lang="ru-RU" dirty="0"/>
              <a:t>Результаты овладения АООП выявляются в ходе выполнения обучающимися разных видов заданий, требующих верного решения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80" y="3560886"/>
            <a:ext cx="10058400" cy="2308208"/>
          </a:xfrm>
        </p:spPr>
        <p:txBody>
          <a:bodyPr>
            <a:normAutofit/>
          </a:bodyPr>
          <a:lstStyle/>
          <a:p>
            <a:r>
              <a:rPr lang="ru-RU" sz="2800" dirty="0"/>
              <a:t>по способу </a:t>
            </a:r>
            <a:r>
              <a:rPr lang="ru-RU" sz="2800" dirty="0" smtClean="0"/>
              <a:t>предъявления</a:t>
            </a:r>
            <a:endParaRPr lang="ru-RU" sz="2800" dirty="0"/>
          </a:p>
          <a:p>
            <a:r>
              <a:rPr lang="ru-RU" sz="2800" dirty="0"/>
              <a:t>по характеру выполнения </a:t>
            </a:r>
          </a:p>
        </p:txBody>
      </p:sp>
    </p:spTree>
    <p:extLst>
      <p:ext uri="{BB962C8B-B14F-4D97-AF65-F5344CB8AC3E}">
        <p14:creationId xmlns:p14="http://schemas.microsoft.com/office/powerpoint/2010/main" val="34570713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80" y="1740877"/>
            <a:ext cx="10058400" cy="4128217"/>
          </a:xfrm>
        </p:spPr>
        <p:txBody>
          <a:bodyPr/>
          <a:lstStyle/>
          <a:p>
            <a:pPr algn="ctr"/>
            <a:r>
              <a:rPr lang="ru-RU" sz="2800" dirty="0">
                <a:solidFill>
                  <a:srgbClr val="002060"/>
                </a:solidFill>
              </a:rPr>
              <a:t>В текущей оценочной деятельности целесообразно соотносить результаты, продемонстрированные учеником, с оценками типа</a:t>
            </a:r>
            <a:r>
              <a:rPr lang="ru-RU" sz="2800" dirty="0" smtClean="0">
                <a:solidFill>
                  <a:srgbClr val="002060"/>
                </a:solidFill>
              </a:rPr>
              <a:t>:</a:t>
            </a:r>
          </a:p>
          <a:p>
            <a:endParaRPr lang="ru-RU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sz="2400" dirty="0"/>
              <a:t>«удовлетворительно» (зачёт), если обучающиеся верно выполняют от 35% до 50% заданий;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2400" dirty="0"/>
              <a:t>«хорошо» ― от 51% до 65% заданий.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2400" dirty="0"/>
              <a:t>«очень хорошо» (отлично) свыше 65%.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96151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0891" y="169816"/>
            <a:ext cx="10998925" cy="2847704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Специальные условия проведения оценочной процедуры промежуточной аттестации для обучающегося с </a:t>
            </a:r>
            <a:r>
              <a:rPr lang="ru-RU" dirty="0" smtClean="0">
                <a:solidFill>
                  <a:srgbClr val="002060"/>
                </a:solidFill>
              </a:rPr>
              <a:t>РАС</a:t>
            </a:r>
            <a:r>
              <a:rPr lang="ru-RU" dirty="0">
                <a:solidFill>
                  <a:srgbClr val="002060"/>
                </a:solidFill>
              </a:rPr>
              <a:t> могут включать несколько видов </a:t>
            </a:r>
            <a:r>
              <a:rPr lang="ru-RU" dirty="0" smtClean="0">
                <a:solidFill>
                  <a:srgbClr val="002060"/>
                </a:solidFill>
              </a:rPr>
              <a:t>адаптаций: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365760" y="3226526"/>
            <a:ext cx="11717383" cy="3331029"/>
          </a:xfrm>
        </p:spPr>
        <p:txBody>
          <a:bodyPr>
            <a:normAutofit/>
          </a:bodyPr>
          <a:lstStyle/>
          <a:p>
            <a:pPr algn="ctr">
              <a:buFont typeface="Wingdings" panose="05000000000000000000" pitchFamily="2" charset="2"/>
              <a:buChar char="Ø"/>
            </a:pPr>
            <a:r>
              <a:rPr lang="ru-RU" sz="3200" i="1" dirty="0"/>
              <a:t>адаптация временной и пространственной организации </a:t>
            </a:r>
            <a:r>
              <a:rPr lang="ru-RU" sz="3200" i="1" dirty="0" smtClean="0"/>
              <a:t>среды;</a:t>
            </a:r>
          </a:p>
          <a:p>
            <a:pPr algn="ctr">
              <a:buFont typeface="Wingdings" panose="05000000000000000000" pitchFamily="2" charset="2"/>
              <a:buChar char="Ø"/>
            </a:pPr>
            <a:r>
              <a:rPr lang="ru-RU" sz="3200" i="1" dirty="0" smtClean="0"/>
              <a:t>адаптация </a:t>
            </a:r>
            <a:r>
              <a:rPr lang="ru-RU" sz="3200" i="1" dirty="0"/>
              <a:t>подачи информации о содержании оценочных </a:t>
            </a:r>
            <a:r>
              <a:rPr lang="ru-RU" sz="3200" i="1" dirty="0" smtClean="0"/>
              <a:t>процедур;</a:t>
            </a:r>
          </a:p>
          <a:p>
            <a:pPr algn="ctr">
              <a:buFont typeface="Wingdings" panose="05000000000000000000" pitchFamily="2" charset="2"/>
              <a:buChar char="Ø"/>
            </a:pPr>
            <a:r>
              <a:rPr lang="ru-RU" sz="3200" i="1" dirty="0" smtClean="0"/>
              <a:t>адаптация </a:t>
            </a:r>
            <a:r>
              <a:rPr lang="ru-RU" sz="3200" i="1" dirty="0"/>
              <a:t>контрольно-измерительных материалов.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9121226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0892" y="1240971"/>
            <a:ext cx="11390811" cy="5133703"/>
          </a:xfrm>
        </p:spPr>
        <p:txBody>
          <a:bodyPr>
            <a:normAutofit fontScale="85000" lnSpcReduction="10000"/>
          </a:bodyPr>
          <a:lstStyle/>
          <a:p>
            <a:pPr marL="1471400" lvl="8" indent="0" algn="ctr">
              <a:buNone/>
            </a:pPr>
            <a:r>
              <a:rPr lang="ru-RU" sz="3000" i="1" dirty="0">
                <a:solidFill>
                  <a:schemeClr val="tx2">
                    <a:lumMod val="50000"/>
                  </a:schemeClr>
                </a:solidFill>
              </a:rPr>
              <a:t>адаптация временной и пространственной организации среды</a:t>
            </a:r>
            <a:r>
              <a:rPr lang="ru-RU" sz="3000" i="1" dirty="0" smtClean="0">
                <a:solidFill>
                  <a:schemeClr val="tx2">
                    <a:lumMod val="50000"/>
                  </a:schemeClr>
                </a:solidFill>
              </a:rPr>
              <a:t>:</a:t>
            </a:r>
            <a:r>
              <a:rPr lang="ru-RU" sz="2800" i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2800" i="1" dirty="0" smtClean="0">
                <a:solidFill>
                  <a:schemeClr val="tx2">
                    <a:lumMod val="50000"/>
                  </a:schemeClr>
                </a:solidFill>
              </a:rPr>
            </a:br>
            <a:endParaRPr lang="ru-RU" sz="2800" u="sng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2800" dirty="0"/>
              <a:t> </a:t>
            </a:r>
            <a:r>
              <a:rPr lang="ru-RU" sz="2800" dirty="0" smtClean="0"/>
              <a:t>увеличение </a:t>
            </a:r>
            <a:r>
              <a:rPr lang="ru-RU" sz="2800" dirty="0"/>
              <a:t>времени на выполнение заданий;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800" dirty="0" smtClean="0"/>
              <a:t> </a:t>
            </a:r>
            <a:r>
              <a:rPr lang="ru-RU" sz="2800" dirty="0"/>
              <a:t>выполнение заданий в привычной, эмоционально комфортной обстановке, </a:t>
            </a:r>
            <a:r>
              <a:rPr lang="ru-RU" sz="2800" dirty="0" err="1"/>
              <a:t>минимизирующей</a:t>
            </a:r>
            <a:r>
              <a:rPr lang="ru-RU" sz="2800" dirty="0"/>
              <a:t> возникновение аффективных вспышек у обучающегося с РАС;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800" dirty="0" smtClean="0"/>
              <a:t> </a:t>
            </a:r>
            <a:r>
              <a:rPr lang="ru-RU" sz="2800" dirty="0"/>
              <a:t>индивидуальная форма выполнения заданий, в том числе, выполнение письменных заданий на компьютере;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800" dirty="0" smtClean="0"/>
              <a:t> </a:t>
            </a:r>
            <a:r>
              <a:rPr lang="ru-RU" sz="2800" dirty="0"/>
              <a:t>визуальный план выполнения работы;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800" dirty="0" smtClean="0"/>
              <a:t> </a:t>
            </a:r>
            <a:r>
              <a:rPr lang="ru-RU" sz="2800" dirty="0"/>
              <a:t>присутствие педагога, постоянно осуществляющего учебно-воспитательный процесс с обучающимся с РАС;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800" dirty="0" smtClean="0"/>
              <a:t> </a:t>
            </a:r>
            <a:r>
              <a:rPr lang="ru-RU" sz="2800" dirty="0"/>
              <a:t>оказание педагогом организующей и направляющей помощи, осуществление поэтапного контроля педагогом общего хода выполнения проверочной работы, стимулирование деятельности обучающегося с РАС.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72837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5760" y="1240971"/>
            <a:ext cx="11717383" cy="5316583"/>
          </a:xfrm>
        </p:spPr>
        <p:txBody>
          <a:bodyPr>
            <a:normAutofit fontScale="85000" lnSpcReduction="10000"/>
          </a:bodyPr>
          <a:lstStyle/>
          <a:p>
            <a:pPr marL="566928" lvl="3" indent="0" algn="ctr">
              <a:buNone/>
            </a:pPr>
            <a:r>
              <a:rPr lang="ru-RU" sz="3000" i="1" dirty="0">
                <a:solidFill>
                  <a:schemeClr val="tx2">
                    <a:lumMod val="50000"/>
                  </a:schemeClr>
                </a:solidFill>
              </a:rPr>
              <a:t>адаптация подачи информации о содержании оценочных процедур</a:t>
            </a:r>
            <a:r>
              <a:rPr lang="ru-RU" sz="3000" i="1" dirty="0" smtClean="0">
                <a:solidFill>
                  <a:schemeClr val="tx2">
                    <a:lumMod val="50000"/>
                  </a:schemeClr>
                </a:solidFill>
              </a:rPr>
              <a:t>:</a:t>
            </a:r>
            <a:br>
              <a:rPr lang="ru-RU" sz="3000" i="1" dirty="0" smtClean="0">
                <a:solidFill>
                  <a:schemeClr val="tx2">
                    <a:lumMod val="50000"/>
                  </a:schemeClr>
                </a:solidFill>
              </a:rPr>
            </a:br>
            <a:endParaRPr lang="ru-RU" sz="3000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3200" dirty="0" smtClean="0"/>
              <a:t> дублирование </a:t>
            </a:r>
            <a:r>
              <a:rPr lang="ru-RU" sz="3200" dirty="0"/>
              <a:t>инструкции (прочитывание педагогом с замедленном темпе со смысловыми акцентами, или замена устной инструкции письменной);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3200" dirty="0" smtClean="0"/>
              <a:t> уточнение </a:t>
            </a:r>
            <a:r>
              <a:rPr lang="ru-RU" sz="3200" dirty="0"/>
              <a:t>инструкции, контроль понимания инструкции;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3200" dirty="0"/>
              <a:t> </a:t>
            </a:r>
            <a:r>
              <a:rPr lang="ru-RU" sz="3200" dirty="0" smtClean="0"/>
              <a:t>увеличение </a:t>
            </a:r>
            <a:r>
              <a:rPr lang="ru-RU" sz="3200" dirty="0"/>
              <a:t>(при необходимости) шрифта в тестовых материалах</a:t>
            </a:r>
            <a:r>
              <a:rPr lang="ru-RU" sz="3200" dirty="0" smtClean="0"/>
              <a:t>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3200" dirty="0"/>
              <a:t> </a:t>
            </a:r>
            <a:r>
              <a:rPr lang="ru-RU" sz="3200" dirty="0" smtClean="0"/>
              <a:t>пространственное </a:t>
            </a:r>
            <a:r>
              <a:rPr lang="ru-RU" sz="3200" dirty="0"/>
              <a:t>изменение размещения заданий (по одному на листе);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3200" dirty="0"/>
              <a:t> </a:t>
            </a:r>
            <a:r>
              <a:rPr lang="ru-RU" sz="3200" dirty="0" smtClean="0"/>
              <a:t>упрощение </a:t>
            </a:r>
            <a:r>
              <a:rPr lang="ru-RU" sz="3200" dirty="0"/>
              <a:t>формулировок инструкции по грамматическому и семантическому оформлению;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3200" dirty="0"/>
              <a:t> </a:t>
            </a:r>
            <a:r>
              <a:rPr lang="ru-RU" sz="3200" dirty="0" smtClean="0"/>
              <a:t>использование </a:t>
            </a:r>
            <a:r>
              <a:rPr lang="ru-RU" sz="3200" dirty="0"/>
              <a:t>визуальной поддержки, опорных схем, справочных материалов, индивидуальных алгоритмов и вспомогательных средств.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26164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4765" y="992777"/>
            <a:ext cx="11416937" cy="5264332"/>
          </a:xfrm>
        </p:spPr>
        <p:txBody>
          <a:bodyPr>
            <a:normAutofit/>
          </a:bodyPr>
          <a:lstStyle/>
          <a:p>
            <a:pPr algn="ctr"/>
            <a:r>
              <a:rPr lang="ru-RU" sz="2800" i="1" dirty="0">
                <a:solidFill>
                  <a:schemeClr val="tx2">
                    <a:lumMod val="50000"/>
                  </a:schemeClr>
                </a:solidFill>
              </a:rPr>
              <a:t>адаптация контрольно-измерительных материалов может содержать: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2800" dirty="0"/>
              <a:t> </a:t>
            </a:r>
            <a:r>
              <a:rPr lang="ru-RU" sz="2800" dirty="0" smtClean="0"/>
              <a:t>адаптацию </a:t>
            </a:r>
            <a:r>
              <a:rPr lang="ru-RU" sz="2800" dirty="0"/>
              <a:t>бланка для выполнения работы (включение в бланк структурных элементов задания);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800" dirty="0"/>
              <a:t> </a:t>
            </a:r>
            <a:r>
              <a:rPr lang="ru-RU" sz="2800" dirty="0" smtClean="0"/>
              <a:t>дублирование </a:t>
            </a:r>
            <a:r>
              <a:rPr lang="ru-RU" sz="2800" dirty="0"/>
              <a:t>инструкции к заданию в виде перечисления последовательности действий;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800" dirty="0"/>
              <a:t> </a:t>
            </a:r>
            <a:r>
              <a:rPr lang="ru-RU" sz="2800" dirty="0" smtClean="0"/>
              <a:t>визуализацию </a:t>
            </a:r>
            <a:r>
              <a:rPr lang="ru-RU" sz="2800" dirty="0"/>
              <a:t>слов в текстах заданий, вызывающих особые семантические трудности;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800"/>
              <a:t> </a:t>
            </a:r>
            <a:r>
              <a:rPr lang="ru-RU" sz="2800" smtClean="0"/>
              <a:t>замена </a:t>
            </a:r>
            <a:r>
              <a:rPr lang="ru-RU" sz="2800" dirty="0"/>
              <a:t>выполнения по ряду предметов самостоятельных письменных работ (эссе, сочинение) проведением тестирования.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1152748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26</TotalTime>
  <Words>348</Words>
  <Application>Microsoft Office PowerPoint</Application>
  <PresentationFormat>Широкоэкранный</PresentationFormat>
  <Paragraphs>43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Calibri</vt:lpstr>
      <vt:lpstr>Calibri Light</vt:lpstr>
      <vt:lpstr>Wingdings</vt:lpstr>
      <vt:lpstr>Ретро</vt:lpstr>
      <vt:lpstr>Промежуточная и итоговая аттестация обучающихся с РАС</vt:lpstr>
      <vt:lpstr>Промежуточная аттестация -</vt:lpstr>
      <vt:lpstr>Принципы определения подходов к осуществлению оценки результатов</vt:lpstr>
      <vt:lpstr>Результаты овладения АООП выявляются в ходе выполнения обучающимися разных видов заданий, требующих верного решения:</vt:lpstr>
      <vt:lpstr>Презентация PowerPoint</vt:lpstr>
      <vt:lpstr>Специальные условия проведения оценочной процедуры промежуточной аттестации для обучающегося с РАС могут включать несколько видов адаптаций: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ORG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Промежуточная и итоговая аттестация обучающихся с РАС</dc:title>
  <dc:creator>Юлия Владимировна Цевелева</dc:creator>
  <cp:lastModifiedBy>Юлия Владимировна Цевелева</cp:lastModifiedBy>
  <cp:revision>6</cp:revision>
  <dcterms:created xsi:type="dcterms:W3CDTF">2023-04-10T01:22:39Z</dcterms:created>
  <dcterms:modified xsi:type="dcterms:W3CDTF">2023-04-17T04:53:10Z</dcterms:modified>
</cp:coreProperties>
</file>