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62" r:id="rId4"/>
    <p:sldId id="258" r:id="rId5"/>
    <p:sldId id="259" r:id="rId6"/>
    <p:sldId id="263" r:id="rId7"/>
    <p:sldId id="260" r:id="rId8"/>
    <p:sldId id="264" r:id="rId9"/>
    <p:sldId id="26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9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80941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212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49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062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898399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460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4945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962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59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6689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6380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487ABD2-671B-4C77-BC63-6C3BD1203D28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8C8908A-7AF1-425F-A55C-A1D28992671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74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431" y="1186963"/>
            <a:ext cx="9513277" cy="2699718"/>
          </a:xfrm>
        </p:spPr>
        <p:txBody>
          <a:bodyPr/>
          <a:lstStyle/>
          <a:p>
            <a:r>
              <a:rPr lang="ru-RU" sz="4800" b="1" dirty="0">
                <a:solidFill>
                  <a:srgbClr val="5C9E4C"/>
                </a:solidFill>
              </a:rPr>
              <a:t>Специальные условия проведения аттестации обучающихся с </a:t>
            </a:r>
            <a:r>
              <a:rPr lang="ru-RU" sz="4800" b="1" dirty="0" smtClean="0">
                <a:solidFill>
                  <a:srgbClr val="5C9E4C"/>
                </a:solidFill>
              </a:rPr>
              <a:t>ЗПР</a:t>
            </a:r>
            <a:endParaRPr lang="ru-RU" sz="4800" b="1" dirty="0">
              <a:solidFill>
                <a:srgbClr val="5C9E4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16262" y="4589326"/>
            <a:ext cx="3990009" cy="108623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Шубина Ксения Анатольевна,</a:t>
            </a:r>
            <a:br>
              <a:rPr lang="ru-RU" dirty="0" smtClean="0"/>
            </a:br>
            <a:r>
              <a:rPr lang="ru-RU" sz="2000" dirty="0" smtClean="0"/>
              <a:t>учитель-дефектолог </a:t>
            </a:r>
            <a:br>
              <a:rPr lang="ru-RU" sz="2000" dirty="0" smtClean="0"/>
            </a:br>
            <a:r>
              <a:rPr lang="ru-RU" sz="2000" dirty="0" smtClean="0"/>
              <a:t>центральной ПМПК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76828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51692"/>
            <a:ext cx="9662746" cy="145952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>
                <a:solidFill>
                  <a:srgbClr val="002060"/>
                </a:solidFill>
              </a:rPr>
              <a:t>Специальные условия проведения аттестации </a:t>
            </a:r>
            <a:r>
              <a:rPr lang="ru-RU" sz="4000" i="1" dirty="0" smtClean="0">
                <a:solidFill>
                  <a:srgbClr val="002060"/>
                </a:solidFill>
              </a:rPr>
              <a:t/>
            </a:r>
            <a:br>
              <a:rPr lang="ru-RU" sz="4000" i="1" dirty="0" smtClean="0">
                <a:solidFill>
                  <a:srgbClr val="002060"/>
                </a:solidFill>
              </a:rPr>
            </a:br>
            <a:r>
              <a:rPr lang="ru-RU" sz="4000" i="1" dirty="0" smtClean="0">
                <a:solidFill>
                  <a:srgbClr val="002060"/>
                </a:solidFill>
              </a:rPr>
              <a:t>обучающихся </a:t>
            </a:r>
            <a:r>
              <a:rPr lang="ru-RU" sz="4000" i="1" dirty="0">
                <a:solidFill>
                  <a:srgbClr val="002060"/>
                </a:solidFill>
              </a:rPr>
              <a:t>с </a:t>
            </a:r>
            <a:r>
              <a:rPr lang="ru-RU" sz="4000" i="1" dirty="0" smtClean="0">
                <a:solidFill>
                  <a:srgbClr val="002060"/>
                </a:solidFill>
              </a:rPr>
              <a:t>ЗПР включают:</a:t>
            </a:r>
            <a:r>
              <a:rPr lang="ru-RU" i="1" dirty="0">
                <a:solidFill>
                  <a:srgbClr val="002060"/>
                </a:solidFill>
              </a:rPr>
              <a:t/>
            </a:r>
            <a:br>
              <a:rPr lang="ru-RU" i="1" dirty="0">
                <a:solidFill>
                  <a:srgbClr val="002060"/>
                </a:solidFill>
              </a:rPr>
            </a:b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8362" y="1740878"/>
            <a:ext cx="10972800" cy="4967654"/>
          </a:xfrm>
        </p:spPr>
        <p:txBody>
          <a:bodyPr>
            <a:noAutofit/>
          </a:bodyPr>
          <a:lstStyle/>
          <a:p>
            <a:pPr lvl="0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особую форму организации аттестации с учетом особых образовательных потребностей и индивидуальных особенностей, обучающихся с ЗПР;</a:t>
            </a:r>
          </a:p>
          <a:p>
            <a:pPr lvl="0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привычную обстановку в классе;</a:t>
            </a:r>
          </a:p>
          <a:p>
            <a:pPr lvl="0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присутствия в начале работы этапа общей организации деятельности;</a:t>
            </a:r>
          </a:p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адаптирование инструкции с учетом особых образовательных потребностей и индивидуальных трудностей, обучающихся с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ЗПР: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dirty="0"/>
              <a:t>1) упрощение </a:t>
            </a:r>
            <a:r>
              <a:rPr lang="ru-RU" sz="2400" dirty="0" smtClean="0"/>
              <a:t>формулировок;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2) упрощение многозвеньевой </a:t>
            </a:r>
            <a:r>
              <a:rPr lang="ru-RU" sz="2400" dirty="0" smtClean="0"/>
              <a:t>инструкции; 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3) в дополнение к письменной инструкции </a:t>
            </a:r>
            <a:r>
              <a:rPr lang="ru-RU" sz="2400"/>
              <a:t>к </a:t>
            </a:r>
            <a:r>
              <a:rPr lang="ru-RU" sz="2400" smtClean="0"/>
              <a:t>заданию (при необходимости) </a:t>
            </a:r>
            <a:r>
              <a:rPr lang="ru-RU" sz="2400" dirty="0"/>
              <a:t>она дополнительно прочитывается педагогом вслух в медленном темпе с четкими смысловыми акцентами</a:t>
            </a:r>
            <a:r>
              <a:rPr lang="ru-RU" sz="2400" dirty="0" smtClean="0"/>
              <a:t>;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332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18746"/>
            <a:ext cx="9601200" cy="1283678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>
                <a:solidFill>
                  <a:srgbClr val="002060"/>
                </a:solidFill>
              </a:rPr>
              <a:t>Специальные условия проведения аттестации </a:t>
            </a:r>
            <a:br>
              <a:rPr lang="ru-RU" sz="3600" i="1" dirty="0">
                <a:solidFill>
                  <a:srgbClr val="002060"/>
                </a:solidFill>
              </a:rPr>
            </a:br>
            <a:r>
              <a:rPr lang="ru-RU" sz="3600" i="1" dirty="0">
                <a:solidFill>
                  <a:srgbClr val="002060"/>
                </a:solidFill>
              </a:rPr>
              <a:t>обучающихся с </a:t>
            </a:r>
            <a:r>
              <a:rPr lang="ru-RU" sz="3600" i="1" dirty="0" smtClean="0">
                <a:solidFill>
                  <a:srgbClr val="002060"/>
                </a:solidFill>
              </a:rPr>
              <a:t>ЗПР включают: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303585"/>
            <a:ext cx="9601200" cy="4070837"/>
          </a:xfrm>
        </p:spPr>
        <p:txBody>
          <a:bodyPr>
            <a:normAutofit/>
          </a:bodyPr>
          <a:lstStyle/>
          <a:p>
            <a:pPr lvl="0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увеличение времени на выполнение заданий;</a:t>
            </a:r>
          </a:p>
          <a:p>
            <a:pPr lvl="0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возможность организации короткого перерыва (10-15 мин.) при нарастании в поведении ребенка проявлений утомления, истощения;</a:t>
            </a:r>
          </a:p>
          <a:p>
            <a:pPr lvl="0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 необходимости адаптирование текста задания с учетом особых образовательных потребностей и индивидуальных трудностей, обучающихся с ЗПР;</a:t>
            </a:r>
          </a:p>
          <a:p>
            <a:pPr lvl="0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 необходимости предоставление дифференцированной помощи: стимулирующей, организующей, направляющей.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217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019908"/>
            <a:ext cx="9601200" cy="48474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u="sng" dirty="0"/>
              <a:t>Промежуточная аттестация</a:t>
            </a:r>
            <a:r>
              <a:rPr lang="ru-RU" sz="3600" dirty="0"/>
              <a:t> </a:t>
            </a:r>
            <a:endParaRPr lang="ru-RU" sz="3600" dirty="0" smtClean="0"/>
          </a:p>
          <a:p>
            <a:pPr marL="0" indent="0" algn="ctr">
              <a:buNone/>
            </a:pPr>
            <a:r>
              <a:rPr lang="ru-RU" sz="2800" dirty="0"/>
              <a:t>представляет собой процедуру аттестации обучающихся с ЗПР на уровне основного общего образования и проводится в конце каждой четверти </a:t>
            </a:r>
            <a:r>
              <a:rPr lang="ru-RU" sz="2800" dirty="0" smtClean="0"/>
              <a:t>и </a:t>
            </a:r>
            <a:r>
              <a:rPr lang="ru-RU" sz="2800" dirty="0"/>
              <a:t>в конце учебного года по каждому изучаемому предмету. 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/>
              <a:t>Промежуточная </a:t>
            </a:r>
            <a:r>
              <a:rPr lang="ru-RU" sz="2800" dirty="0"/>
              <a:t>аттестация проводится на основе результатов накопленной оценки и результатов выполнения тематических проверочных работ и фиксируется в документе об </a:t>
            </a:r>
            <a:r>
              <a:rPr lang="ru-RU" sz="2800" dirty="0" smtClean="0"/>
              <a:t>образовании.</a:t>
            </a:r>
            <a:endParaRPr lang="ru-RU" sz="2800" dirty="0"/>
          </a:p>
          <a:p>
            <a:pPr marL="0" indent="0" algn="ctr">
              <a:buNone/>
            </a:pP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083389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169377"/>
          </a:xfrm>
        </p:spPr>
        <p:txBody>
          <a:bodyPr>
            <a:noAutofit/>
          </a:bodyPr>
          <a:lstStyle/>
          <a:p>
            <a:pPr algn="ctr"/>
            <a:r>
              <a:rPr lang="ru-RU" sz="4000" u="sng" dirty="0"/>
              <a:t>Государственная итоговая </a:t>
            </a:r>
            <a:r>
              <a:rPr lang="ru-RU" sz="4000" u="sng" dirty="0" smtClean="0"/>
              <a:t>аттестация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066192"/>
            <a:ext cx="9601200" cy="41001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является обязательной процедурой, завершающей освоение основной образовательной программы основного общего </a:t>
            </a:r>
            <a:r>
              <a:rPr lang="ru-RU" sz="3600" dirty="0" smtClean="0"/>
              <a:t>образования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24125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5032" y="1318846"/>
            <a:ext cx="9407768" cy="4548554"/>
          </a:xfrm>
        </p:spPr>
        <p:txBody>
          <a:bodyPr/>
          <a:lstStyle/>
          <a:p>
            <a:r>
              <a:rPr lang="ru-RU" sz="3000" dirty="0" smtClean="0">
                <a:latin typeface="+mj-lt"/>
              </a:rPr>
              <a:t>Русский язык: 200/500; математика: 200.</a:t>
            </a:r>
            <a:br>
              <a:rPr lang="ru-RU" sz="3000" dirty="0" smtClean="0">
                <a:latin typeface="+mj-lt"/>
              </a:rPr>
            </a:br>
            <a:endParaRPr lang="ru-RU" sz="3000" dirty="0">
              <a:latin typeface="+mj-lt"/>
            </a:endParaRPr>
          </a:p>
          <a:p>
            <a:r>
              <a:rPr lang="ru-RU" sz="3000" dirty="0">
                <a:latin typeface="+mj-lt"/>
              </a:rPr>
              <a:t>Продолжительность экзамена увеличивается </a:t>
            </a:r>
            <a:r>
              <a:rPr lang="ru-RU" sz="3000" dirty="0" smtClean="0">
                <a:latin typeface="+mj-lt"/>
              </a:rPr>
              <a:t/>
            </a:r>
            <a:br>
              <a:rPr lang="ru-RU" sz="3000" dirty="0" smtClean="0">
                <a:latin typeface="+mj-lt"/>
              </a:rPr>
            </a:br>
            <a:r>
              <a:rPr lang="ru-RU" sz="3000" dirty="0" smtClean="0">
                <a:latin typeface="+mj-lt"/>
              </a:rPr>
              <a:t>на </a:t>
            </a:r>
            <a:r>
              <a:rPr lang="ru-RU" sz="3000" dirty="0">
                <a:latin typeface="+mj-lt"/>
              </a:rPr>
              <a:t>1,5 </a:t>
            </a:r>
            <a:r>
              <a:rPr lang="ru-RU" sz="3000" dirty="0" smtClean="0">
                <a:latin typeface="+mj-lt"/>
              </a:rPr>
              <a:t>часа;  </a:t>
            </a:r>
            <a:br>
              <a:rPr lang="ru-RU" sz="3000" dirty="0" smtClean="0">
                <a:latin typeface="+mj-lt"/>
              </a:rPr>
            </a:br>
            <a:r>
              <a:rPr lang="ru-RU" sz="3000" dirty="0" smtClean="0">
                <a:latin typeface="+mj-lt"/>
              </a:rPr>
              <a:t/>
            </a:r>
            <a:br>
              <a:rPr lang="ru-RU" sz="3000" dirty="0" smtClean="0">
                <a:latin typeface="+mj-lt"/>
              </a:rPr>
            </a:br>
            <a:r>
              <a:rPr lang="ru-RU" sz="3000" dirty="0" smtClean="0">
                <a:latin typeface="+mj-lt"/>
              </a:rPr>
              <a:t>продолжительность </a:t>
            </a:r>
            <a:r>
              <a:rPr lang="ru-RU" sz="3000" dirty="0">
                <a:latin typeface="+mj-lt"/>
              </a:rPr>
              <a:t>итогового собеседования по русскому языку увеличивается на 30 </a:t>
            </a:r>
            <a:r>
              <a:rPr lang="ru-RU" sz="3000" dirty="0" smtClean="0">
                <a:latin typeface="+mj-lt"/>
              </a:rPr>
              <a:t>минут.</a:t>
            </a:r>
            <a:endParaRPr lang="ru-RU" sz="3000" dirty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1835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406769"/>
            <a:ext cx="9601200" cy="4460631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/>
              <a:t>Итоговая оценка по междисциплинарным программам ставится на основе результатов </a:t>
            </a:r>
            <a:r>
              <a:rPr lang="ru-RU" sz="4000" dirty="0" err="1"/>
              <a:t>внутришкольного</a:t>
            </a:r>
            <a:r>
              <a:rPr lang="ru-RU" sz="4000" dirty="0"/>
              <a:t> мониторинга и фиксируется в характеристике обучающегося с ЗПР.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2902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222130"/>
            <a:ext cx="9601200" cy="4645269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rgbClr val="002060"/>
                </a:solidFill>
              </a:rPr>
              <a:t>Итоговая аттестация обучающихся с ЗПР проводится в соответствии с заключением ПМПК о создании специальных условий при проведении государственной итоговой аттестации по образовательным программам основного общего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68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782515"/>
            <a:ext cx="9601200" cy="50848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smtClean="0"/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23288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63</TotalTime>
  <Words>240</Words>
  <Application>Microsoft Office PowerPoint</Application>
  <PresentationFormat>Широкоэкранный</PresentationFormat>
  <Paragraphs>22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Franklin Gothic Book</vt:lpstr>
      <vt:lpstr>Crop</vt:lpstr>
      <vt:lpstr>Специальные условия проведения аттестации обучающихся с ЗПР</vt:lpstr>
      <vt:lpstr>Специальные условия проведения аттестации  обучающихся с ЗПР включают: </vt:lpstr>
      <vt:lpstr>Специальные условия проведения аттестации  обучающихся с ЗПР включают:</vt:lpstr>
      <vt:lpstr>Презентация PowerPoint</vt:lpstr>
      <vt:lpstr>Государственная итоговая аттестация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Специальные условия проведения аттестации обучающихся с ЗПР</dc:title>
  <dc:creator>Юлия Владимировна Цевелева</dc:creator>
  <cp:lastModifiedBy>Юлия Владимировна Цевелева</cp:lastModifiedBy>
  <cp:revision>18</cp:revision>
  <dcterms:created xsi:type="dcterms:W3CDTF">2023-04-07T04:07:51Z</dcterms:created>
  <dcterms:modified xsi:type="dcterms:W3CDTF">2023-04-18T04:20:58Z</dcterms:modified>
</cp:coreProperties>
</file>