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notesMasterIdLst>
    <p:notesMasterId r:id="rId39"/>
  </p:notesMasterIdLst>
  <p:sldIdLst>
    <p:sldId id="256" r:id="rId2"/>
    <p:sldId id="294" r:id="rId3"/>
    <p:sldId id="257" r:id="rId4"/>
    <p:sldId id="291" r:id="rId5"/>
    <p:sldId id="258" r:id="rId6"/>
    <p:sldId id="292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20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D37ADC-74B0-41D5-91D7-F8E7E023E88E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F5A7A3-EFB7-4EB0-BDF7-899B6492563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060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5A7A3-EFB7-4EB0-BDF7-899B6492563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3323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5A7A3-EFB7-4EB0-BDF7-899B6492563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3791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5A7A3-EFB7-4EB0-BDF7-899B64925632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709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41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908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976714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5869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1039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3903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80178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511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624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169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59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5660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129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138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3323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533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EF614-C80A-458B-A93F-C6105AC1A7E3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854CE2E-6317-4BE5-8596-288D300F3B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653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33064" y="279119"/>
            <a:ext cx="9418320" cy="404164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развития детей с ОВЗ различных нозологических групп и их учет в диагностической работе специалистов </a:t>
            </a:r>
            <a:r>
              <a:rPr lang="ru-RU" sz="4800" b="1" dirty="0" err="1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ППконсилиума</a:t>
            </a:r>
            <a:endParaRPr lang="ru-RU" sz="48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790099" y="5024672"/>
            <a:ext cx="4261285" cy="1077364"/>
          </a:xfrm>
        </p:spPr>
        <p:txBody>
          <a:bodyPr>
            <a:noAutofit/>
          </a:bodyPr>
          <a:lstStyle/>
          <a:p>
            <a:r>
              <a:rPr lang="ru-RU" sz="2200" b="1" i="1" dirty="0" err="1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Педора</a:t>
            </a:r>
            <a:r>
              <a:rPr lang="ru-RU" sz="2200" b="1" i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Николаевна, </a:t>
            </a:r>
          </a:p>
          <a:p>
            <a:r>
              <a:rPr lang="ru-RU" sz="2200" b="1" i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учитель-дефектолог ЦПМПК</a:t>
            </a:r>
            <a:endParaRPr lang="ru-RU" sz="2200" b="1" i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58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662528" y="140680"/>
            <a:ext cx="9319143" cy="71217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детей с нарушениями </a:t>
            </a: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опорно- двигательного </a:t>
            </a:r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аппарата</a:t>
            </a:r>
            <a:endParaRPr lang="ru-RU" sz="2800" b="1" dirty="0">
              <a:solidFill>
                <a:schemeClr val="accent4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261872" y="1125414"/>
            <a:ext cx="4480560" cy="879231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неврологическим характером двигательных расстройств</a:t>
            </a:r>
            <a:endParaRPr lang="ru-RU" sz="20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261872" y="2083776"/>
            <a:ext cx="4480560" cy="416755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89% этой группы составляют дети с </a:t>
            </a:r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ДЦП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Сочетание двигательных расстройств с отклонениями в развитии познавательной, речевой и личностной сферы.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Нуждаются в психолого-педагогической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 логопедической коррекции, лечебной и социальной помощи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501111" y="1226527"/>
            <a:ext cx="4480560" cy="677007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ортопедическим характером двигательных расстройств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501111" y="2083776"/>
            <a:ext cx="4480560" cy="4167553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algn="just">
              <a:buFont typeface="Arial" panose="020B0604020202020204" pitchFamily="34" charset="0"/>
              <a:buChar char="•"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Врожденная патология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врожденный вывих бедра; кривошея; косолапость и другие деформации стоп; аномалии развития позвоночника; недоразвитие и дефекты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конечностей. 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Приобретенные</a:t>
            </a: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двигательные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возникают в результате различных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локомоторной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системы.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Замедлен общий темп психического развития, могут быть парциально нарушены отдельные корковые функции, особенно зрительно-пространственные представления.</a:t>
            </a:r>
          </a:p>
        </p:txBody>
      </p:sp>
    </p:spTree>
    <p:extLst>
      <p:ext uri="{BB962C8B-B14F-4D97-AF65-F5344CB8AC3E}">
        <p14:creationId xmlns:p14="http://schemas.microsoft.com/office/powerpoint/2010/main" val="257803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588795" y="261765"/>
            <a:ext cx="9275181" cy="78251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двигательных функций детей с ДЦП</a:t>
            </a:r>
            <a:endParaRPr lang="ru-RU" sz="28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783036" y="2399167"/>
            <a:ext cx="8243269" cy="4390931"/>
          </a:xfrm>
        </p:spPr>
        <p:txBody>
          <a:bodyPr>
            <a:normAutofit fontScale="25000" lnSpcReduction="20000"/>
          </a:bodyPr>
          <a:lstStyle/>
          <a:p>
            <a:pPr marL="800100" indent="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структуре двигательного дефекта у детей с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церебральным параличом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место занимают </a:t>
            </a:r>
            <a:r>
              <a:rPr lang="ru-RU" sz="8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функций </a:t>
            </a:r>
            <a:r>
              <a:rPr lang="ru-RU" sz="8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которые в ряде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случаев затрудняют бытовую, школьную и трудовую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адаптацию.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Наиболее тяжело функция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 нарушена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двойной гемиплегии, </a:t>
            </a:r>
            <a:r>
              <a:rPr lang="ru-RU" sz="8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гиперкинетической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8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гемипаретических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формах ДЦП.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8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indent="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 у этих детей не в полном объеме, замедлены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напряжены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фрагментарны, недостаточно дифференцированы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800100" indent="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не владеют навыками самообслуживания и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санитарно-гигиеническими навыками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 algn="just">
              <a:buNone/>
            </a:pPr>
            <a:r>
              <a:rPr lang="ru-RU" sz="9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/>
              <a:t/>
            </a:r>
            <a:br>
              <a:rPr lang="ru-RU" sz="9600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topuch.com/konsuletaciya-dlya-roditelej-pravovie-aspekti-semejnogo-vospit/632526_html_fb8ce4ad739c2ee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607" y="2598589"/>
            <a:ext cx="3140038" cy="373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83036" y="1088039"/>
            <a:ext cx="10732972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indent="457200" algn="just">
              <a:lnSpc>
                <a:spcPct val="12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Задержано и нарушено формирование всех двигательных функций.</a:t>
            </a:r>
          </a:p>
          <a:p>
            <a:pPr marL="800100" indent="457200" algn="just">
              <a:lnSpc>
                <a:spcPct val="120000"/>
              </a:lnSpc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Статические и локомоторные функции не могут развиваться спонтанно или развиваются неправильно.</a:t>
            </a:r>
          </a:p>
        </p:txBody>
      </p:sp>
    </p:spTree>
    <p:extLst>
      <p:ext uri="{BB962C8B-B14F-4D97-AF65-F5344CB8AC3E}">
        <p14:creationId xmlns:p14="http://schemas.microsoft.com/office/powerpoint/2010/main" val="344045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8786" y="81482"/>
            <a:ext cx="10184627" cy="152106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/>
            </a:r>
            <a:br>
              <a:rPr lang="ru-RU" dirty="0"/>
            </a:br>
            <a:r>
              <a:rPr lang="ru-RU" sz="31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 нарушений психического развития детей с ДЦП</a:t>
            </a:r>
            <a:endParaRPr lang="ru-RU" sz="31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5827" y="1222463"/>
            <a:ext cx="7597516" cy="3277109"/>
          </a:xfrm>
        </p:spPr>
        <p:txBody>
          <a:bodyPr>
            <a:noAutofit/>
          </a:bodyPr>
          <a:lstStyle/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еравномерный, дисгармоничный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нарушений отдельных психических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функций.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ыраженность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астенических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проявлений.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ниженный запас знаний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представлений об окружающем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мире.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развития кинестетического анализатора.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Недостаточность пространственных и временных представлений.</a:t>
            </a:r>
          </a:p>
        </p:txBody>
      </p:sp>
      <p:pic>
        <p:nvPicPr>
          <p:cNvPr id="6" name="Picture 4" descr="https://kartinkin.net/uploads/posts/2022-02/1645234296_45-kartinkin-net-p-mozg-cheloveka-kartinki-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785" y="1222463"/>
            <a:ext cx="2417543" cy="24175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265827" y="4585017"/>
            <a:ext cx="1025950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в формировании мыслительной деятельности.</a:t>
            </a:r>
          </a:p>
          <a:p>
            <a:pPr marL="342900" indent="-3429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Замедленность восприятия.</a:t>
            </a:r>
          </a:p>
          <a:p>
            <a:pPr marL="342900" indent="-3429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Недостаточность концентрации внимания.</a:t>
            </a:r>
          </a:p>
          <a:p>
            <a:pPr marL="342900" indent="-3429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объема механической памяти. 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93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54521" y="549214"/>
            <a:ext cx="10024450" cy="77372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 нарушений психического развития детей с ДЦП</a:t>
            </a:r>
            <a:endParaRPr lang="ru-RU" sz="2800" b="1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5343" y="1322937"/>
            <a:ext cx="10853628" cy="5074294"/>
          </a:xfrm>
        </p:spPr>
        <p:txBody>
          <a:bodyPr>
            <a:normAutofit fontScale="25000" lnSpcReduction="20000"/>
          </a:bodyPr>
          <a:lstStyle/>
          <a:p>
            <a:endParaRPr lang="ru-RU" sz="4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сложной структуре нарушений у детей с церебральным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параличом значительное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занимают </a:t>
            </a:r>
            <a:r>
              <a:rPr lang="ru-RU" sz="8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речевые расстройства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частота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которых составляет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85%. </a:t>
            </a:r>
            <a:endParaRPr lang="ru-RU" sz="8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Большое количество детей отличаются низкой познавательной</a:t>
            </a:r>
            <a:b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активностью, проявляющейся в пониженном интересе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заданиям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плохой сосредоточенности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медлительности и пониженной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переключаемости психических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процессов. </a:t>
            </a:r>
            <a:endParaRPr lang="ru-RU" sz="8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интеллекта дети с церебральным параличом</a:t>
            </a:r>
            <a:b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представляют крайне разнородную группу: одни имеют нормальный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близкий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нормальному интеллект, у других наблюдается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задержка психического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развития, у части детей имеет место умственная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отсталость различной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 Дети без отклонений в психическом (в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частности, интеллектуальном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развитии встречаются относительно редко. </a:t>
            </a:r>
            <a:endParaRPr lang="ru-RU" sz="8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buNone/>
            </a:pPr>
            <a:r>
              <a:rPr lang="ru-RU" sz="8000" dirty="0"/>
              <a:t/>
            </a:r>
            <a:br>
              <a:rPr lang="ru-RU" sz="8000" dirty="0"/>
            </a:br>
            <a:r>
              <a:rPr lang="ru-RU" sz="8000" dirty="0"/>
              <a:t/>
            </a:r>
            <a:br>
              <a:rPr lang="ru-RU" sz="8000" dirty="0"/>
            </a:b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35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8892" y="488308"/>
            <a:ext cx="9693397" cy="84420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Расстройства эмоционально-волевой </a:t>
            </a: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сферы детей с ДЦП</a:t>
            </a:r>
            <a:endParaRPr lang="ru-RU" sz="28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6822" y="1223872"/>
            <a:ext cx="10030543" cy="2931669"/>
          </a:xfrm>
        </p:spPr>
        <p:txBody>
          <a:bodyPr>
            <a:noAutofit/>
          </a:bodyPr>
          <a:lstStyle/>
          <a:p>
            <a:pPr marL="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овышенная эмоциональная возбудимость, раздражительность, двигательная расторможенность либо заторможенность, застенчивость, робость. </a:t>
            </a:r>
          </a:p>
          <a:p>
            <a:pPr marL="0" algn="just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Склонность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колебаниям настроения 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сочетается с инертностью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эмоциональных реакций.</a:t>
            </a:r>
          </a:p>
          <a:p>
            <a:pPr marL="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поведения встречаются достаточно часто 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могут проявляться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виде двигательной расторможенности, агрессии,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реакции протеста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отношению к окружающим.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626" name="Picture 2" descr="https://mykaleidoscope.ru/x/uploads/posts/2022-09/1663208651_32-mykaleidoscope-ru-p-kommunikativnie-emotsii-emotsii-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6598" y="3870597"/>
            <a:ext cx="6473229" cy="2805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6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503" y="504467"/>
            <a:ext cx="9674031" cy="77372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формирования личности обучающихся с ДЦП</a:t>
            </a:r>
            <a:endParaRPr lang="ru-RU" sz="28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9992" y="1615253"/>
            <a:ext cx="8304378" cy="1575303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признак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личностной незрелости </a:t>
            </a:r>
            <a:r>
              <a:rPr lang="ru-RU" sz="24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недостаточность волевой деятельности. В своих поступках руководствуются в основном эмоцией удовольствия, желанием настоящей минуты. </a:t>
            </a:r>
          </a:p>
        </p:txBody>
      </p:sp>
      <p:pic>
        <p:nvPicPr>
          <p:cNvPr id="10" name="Picture 2" descr="https://img-fotki.yandex.ru/get/28072/41039971.b55/0_fbd9d_16b5b583_ori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9389" y="968235"/>
            <a:ext cx="2314869" cy="231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21779" y="3283104"/>
            <a:ext cx="1013384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этих детей характерны нарушения целенаправленной деятельности. Они эгоцентричны, не способны сочетать свои интересы с интересами других и подчиняться требованиям коллектива.</a:t>
            </a:r>
          </a:p>
          <a:p>
            <a:pPr indent="45720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Специфическим условием развития этого типа отклонений является неправильное воспитание, ограничение деятельности и общения.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64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6232" y="470201"/>
            <a:ext cx="9839898" cy="77386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формирования личности обучающихся с ДЦП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3725" y="1244068"/>
            <a:ext cx="9044411" cy="5220106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</a:t>
            </a:r>
            <a:r>
              <a:rPr lang="ru-RU" sz="22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астеническими проявлениями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отличаются</a:t>
            </a:r>
            <a:b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повышенной чувствительностью к различным раздражителям,</a:t>
            </a:r>
            <a:b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эмоциональной возбудимостью, истощаемостью, часто заторможенностью в поведении, которая проявляется в виде пугливости, страха перед всем новым, неуверенности в своих силах. У этих детей часто возникают ситуационные конфликтные переживания в связи с неудовлетворением их стремления к лидерству. Этому в значительной степени способствует воспитание по типу </a:t>
            </a:r>
            <a:r>
              <a:rPr lang="ru-RU" sz="2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гиперопеки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ведет к подавлению естественной активности ребенка. </a:t>
            </a:r>
          </a:p>
          <a:p>
            <a:pPr marL="0" indent="457200" algn="just"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Характерной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этих детей является склонность к конфликтам с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окружающими. Они требуют к себе постоянного внимания, одобрения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своих действий. В противном случае возникают вспышки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недовольства,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гнева, которые обычно заканчиваются слезами, отказом от еды, от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устного общения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определенными лицами, в уходах из дома или из школы. </a:t>
            </a:r>
          </a:p>
        </p:txBody>
      </p:sp>
      <p:pic>
        <p:nvPicPr>
          <p:cNvPr id="30722" name="Picture 2" descr="https://flomaster.club/uploads/posts/2022-07/1658353537_6-flomaster-club-p-khudoi-chelovek-risunok-krasivo-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02" r="36779"/>
          <a:stretch/>
        </p:blipFill>
        <p:spPr bwMode="auto">
          <a:xfrm>
            <a:off x="10068671" y="1407031"/>
            <a:ext cx="1865013" cy="42620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22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4456" y="484245"/>
            <a:ext cx="9709248" cy="103241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формирования личности обучающихся с ДЦП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1670" y="1482378"/>
            <a:ext cx="6589990" cy="1557196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b="1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Псевдоаутистический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развития 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проявляется у детей с тяжелыми формами ДЦП. Эти  дети склоны к уединению, у них наблюдаются коммуникативные нарушения,  а также уход в мир собственных мечтаний и грез. </a:t>
            </a:r>
          </a:p>
        </p:txBody>
      </p:sp>
      <p:pic>
        <p:nvPicPr>
          <p:cNvPr id="3074" name="Picture 2" descr="https://img5.goodfon.ru/original/1440x900/f/6d/mir-grez-devochka-kreslo-okno-fantasticheskii-mir-sobak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220" y="1482378"/>
            <a:ext cx="3474865" cy="2171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01549" y="3848231"/>
            <a:ext cx="105201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Причиной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этих нарушений чаще всего является неправильное, изнеживающее воспитание больного ребенка и реакция на физический дефект.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656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10782" y="234550"/>
            <a:ext cx="9426159" cy="95850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задержкой психического развития</a:t>
            </a:r>
            <a:endParaRPr lang="ru-RU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0056" y="4180701"/>
            <a:ext cx="10347610" cy="1704052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ЗПР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является </a:t>
            </a: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сложным полиморфным нарушением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котором у разных детей страдают разные компоненты их психической,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психологической и физической деятельности. 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world-woman.su/uploads/posts/2019-07/1562628079_ss-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41" y="1291754"/>
            <a:ext cx="3937757" cy="2626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480267" y="1154615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/>
            <a:r>
              <a:rPr lang="ru-RU" sz="20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Задержка психического развития (ЗПР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это психолого-педагогическое определение для наиболее распространенного среди всех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встречающихся у детей отклонений в психофизическом развитии,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относится к «пограничной» форме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дизонтогенеза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выражается в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замедленном темпе созревания различных психических функций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0695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4604" y="397773"/>
            <a:ext cx="8911687" cy="57164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задержкой психического развития</a:t>
            </a:r>
            <a:endParaRPr lang="ru-RU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4043" y="1761607"/>
            <a:ext cx="7082595" cy="897089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психической сферы ребенка с ЗПР типичным является 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сочетание  </a:t>
            </a:r>
            <a:r>
              <a:rPr lang="ru-RU" sz="2400" b="1" i="1" dirty="0" err="1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дефицитарных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функций с сохранными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pic>
        <p:nvPicPr>
          <p:cNvPr id="6146" name="Picture 2" descr="https://cdn.nur.kz/images/1120/pogudx7hv8q172dom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1055497"/>
            <a:ext cx="3730027" cy="248446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47006" y="3411665"/>
            <a:ext cx="1055007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Парциальная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(частичная)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дефицитарность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высших психических функций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сопровождаться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инфантильными чертами личности и поведения ребенка. У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большинства из них наблюдается полиморфная клиническая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симптоматика: незрелость сложных форм поведения, целенаправленной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на фоне быстрой истощаемости, нарушенной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работоспособности,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энцефалопатических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расстройств.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058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67896" y="470778"/>
            <a:ext cx="10103668" cy="5115210"/>
          </a:xfrm>
        </p:spPr>
        <p:txBody>
          <a:bodyPr/>
          <a:lstStyle/>
          <a:p>
            <a:pPr indent="457200" algn="just">
              <a:spcBef>
                <a:spcPts val="0"/>
              </a:spcBef>
            </a:pPr>
            <a:endParaRPr lang="ru-RU" dirty="0" smtClean="0"/>
          </a:p>
          <a:p>
            <a:pPr indent="457200" algn="just">
              <a:spcBef>
                <a:spcPts val="0"/>
              </a:spcBef>
            </a:pPr>
            <a:endParaRPr lang="ru-RU" dirty="0"/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Обучающийся </a:t>
            </a:r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ограниченными возможностями здоровья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физическое лицо, имеющее недостатки в физическом и (или) психологическом развитии, подтвержденные психолого-медико-педагогической комиссией и препятствующие получению образования без создания специальных условий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0" indent="457200" algn="just">
              <a:spcBef>
                <a:spcPts val="0"/>
              </a:spcBef>
              <a:buNone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 «Об образовании в РФ» </a:t>
            </a:r>
          </a:p>
        </p:txBody>
      </p:sp>
      <p:pic>
        <p:nvPicPr>
          <p:cNvPr id="1026" name="Picture 2" descr="https://shkola30engels-r64.gosweb.gosuslugi.ru/netcat_files/111/1228/logo_bla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7785" y="3671174"/>
            <a:ext cx="2830717" cy="2729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4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59180" y="424934"/>
            <a:ext cx="8911687" cy="77012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Причины</a:t>
            </a:r>
            <a:r>
              <a:rPr lang="ru-RU" sz="32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ЗПР</a:t>
            </a:r>
            <a:endParaRPr lang="ru-RU" sz="32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394155" y="1580263"/>
            <a:ext cx="4313864" cy="4422531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Первичные задержки органического </a:t>
            </a:r>
            <a:r>
              <a:rPr 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генеза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наиболее распространенными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нарушениями развития. В их основе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лежат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гипоксические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травматические, инфекционные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токсические и другие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факторы, действующие на развивающийся мозг в перинатальном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периоде, приводящие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негрубому поражению мозга.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063998" y="1580263"/>
            <a:ext cx="4313864" cy="442253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2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Вторичные </a:t>
            </a:r>
            <a:r>
              <a:rPr lang="ru-RU" sz="22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задержки психического развития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возникают на фоне первично неповрежденного головного мозга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хронических соматических заболеваниях, при некоторых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формах патологии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зрения и слуха, после тяжелой и длительной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психотравмирующей ситуации, при дефектах воспитания, особенно в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условиях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депривации.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7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75135" y="515468"/>
            <a:ext cx="9535136" cy="69473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психического развития детей с ЗПР</a:t>
            </a:r>
            <a:endParaRPr lang="ru-RU" sz="28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495300" y="1375081"/>
            <a:ext cx="6879155" cy="2762353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 ЗПР характеризует наличие 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частичного (парциального)</a:t>
            </a:r>
            <a:b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недоразвития интеллектуальных функций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(преимущественно,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называемых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предпосылок интеллекта) 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(или) личности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первую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очередь эмоционально-волевой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сферы и иерархии мотиваций). </a:t>
            </a:r>
          </a:p>
        </p:txBody>
      </p:sp>
      <p:pic>
        <p:nvPicPr>
          <p:cNvPr id="8" name="Picture 2" descr="http://celes.club/uploads/posts/2022-05/1653553321_43-celes-club-p-fon-intellekt-krasivie-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7938" y="1499858"/>
            <a:ext cx="2930261" cy="19532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1422872" y="4139349"/>
            <a:ext cx="1021532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Поэтому в структуре психического дефекта у детей с ЗПР на первый план могут выступать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незрелость эмоционально-волевой сферы с резко выраженными интеллектуальными нарушениями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других случаях могут выступать на первый план </a:t>
            </a:r>
            <a:r>
              <a:rPr lang="ru-RU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замедленное развитие интеллектуальных процессов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1523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6768" y="540423"/>
            <a:ext cx="8911687" cy="100232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психического развития детей с ЗПР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18091" y="1668049"/>
            <a:ext cx="7659232" cy="3993937"/>
          </a:xfrm>
        </p:spPr>
        <p:txBody>
          <a:bodyPr>
            <a:normAutofit/>
          </a:bodyPr>
          <a:lstStyle/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Запаздывание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психофизических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функций (моторики, речи, социального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поведения).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незрелость.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Неравномерность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отдельных психических функций.</a:t>
            </a:r>
          </a:p>
          <a:p>
            <a:pPr marL="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ункциональный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обратимый 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нарушений.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klike.net/uploads/posts/2022-08/1661068621_5-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92" y="1821958"/>
            <a:ext cx="2876804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0168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2053" y="389125"/>
            <a:ext cx="10420538" cy="95836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психического развития </a:t>
            </a: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</a:t>
            </a: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ЗПР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6999" y="1463092"/>
            <a:ext cx="9897527" cy="4883387"/>
          </a:xfrm>
        </p:spPr>
        <p:txBody>
          <a:bodyPr>
            <a:noAutofit/>
          </a:bodyPr>
          <a:lstStyle/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незрелость эмоционально-волевой сферы,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инфантилизм;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преобладание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игровых мотивов,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дезадаптивность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побуждений и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интересов;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активности во всех сферах психической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ограниченный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 общих сведений и представлений об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окружающем мире;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работоспособности;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повышенная истощаемость;</a:t>
            </a:r>
          </a:p>
          <a:p>
            <a:pPr marL="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неустойчивость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внимания; 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773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5727" y="471770"/>
            <a:ext cx="10688578" cy="9321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психического развития </a:t>
            </a:r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с </a:t>
            </a: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ЗПР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3422" y="1577652"/>
            <a:ext cx="9899117" cy="4795987"/>
          </a:xfrm>
        </p:spPr>
        <p:txBody>
          <a:bodyPr>
            <a:noAutofit/>
          </a:bodyPr>
          <a:lstStyle/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ограниченность словарного запаса, особенно активного, замедление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овладения грамматическим строем речи, трудности овладения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письменной речью;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расстройства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регуляции, программирования и контроля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 самоконтроля;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 развития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восприятия;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отставание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форм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мышления;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реобладание механической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памяти над абстрактно-логической, снижение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объемов кратковременной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долговременной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памяти, недостаточная продуктивность произвольной памяти. 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97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5515" y="518603"/>
            <a:ext cx="9579098" cy="58922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</a:t>
            </a: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коррекционной </a:t>
            </a: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работы</a:t>
            </a:r>
            <a:endParaRPr lang="ru-RU" sz="28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5180" y="1526031"/>
            <a:ext cx="10357165" cy="4666540"/>
          </a:xfrm>
        </p:spPr>
        <p:txBody>
          <a:bodyPr>
            <a:noAutofit/>
          </a:bodyPr>
          <a:lstStyle/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побуждение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познавательной активности как средство формирования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устойчивой познавательной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кругозора, формирование разносторонних понятий и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представлений об окружающем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мире; 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ормирование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общеинтеллектуальных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умений (операции анализа,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сравнения, обобщения, выделение существенных признаков и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закономерностей, гибкость мыслительных процессов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предпосылок интеллектуальной деятельности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(внимания, зрительного, слухового, тактильного восприятия, памяти и пр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.);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формирование, развитие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детей целенаправленной деятельности,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функции программирования и контроля собственной деятельности; 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74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930" y="461147"/>
            <a:ext cx="9596681" cy="79145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</a:t>
            </a: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коррекционной работы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28512" y="1143959"/>
            <a:ext cx="10386672" cy="4809392"/>
          </a:xfrm>
        </p:spPr>
        <p:txBody>
          <a:bodyPr>
            <a:noAutofit/>
          </a:bodyPr>
          <a:lstStyle/>
          <a:p>
            <a:pPr marL="0" algn="just">
              <a:buFont typeface="Arial" panose="020B0604020202020204" pitchFamily="34" charset="0"/>
              <a:buChar char="•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личностной сферы: развитие и укрепление эмоций, воли,</a:t>
            </a:r>
            <a:b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выработка навыков произвольного поведения, волевой регуляции своих</a:t>
            </a:r>
            <a:b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действий, самостоятельности и ответственности за собственные поступки;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и отработка средств коммуникации, приемов</a:t>
            </a:r>
            <a:b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конструктивного общения и взаимодействия (с членами семьи, со</a:t>
            </a:r>
            <a:b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сверстниками, с взрослыми), формирование навыков социально</a:t>
            </a:r>
            <a:b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одобряемого поведения, максимальное расширение социальных</a:t>
            </a:r>
            <a:b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контактов;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усиление регулирующей функции слова, формирование способности к</a:t>
            </a:r>
            <a:b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речевому обобщению, в частности, сопровождение речью выполняемых</a:t>
            </a:r>
            <a:b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сохранение, укрепление соматического и психического здоровья, </a:t>
            </a:r>
            <a:b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поддержание работоспособности, предупреждение истощаемости,</a:t>
            </a:r>
            <a:b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психофизических перегрузок, эмоциональных срывов. </a:t>
            </a:r>
            <a:b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3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634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0008" y="533719"/>
            <a:ext cx="9684604" cy="791307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нарушением интеллекта (</a:t>
            </a: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УО</a:t>
            </a:r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6416" y="1770028"/>
            <a:ext cx="7505323" cy="2730926"/>
          </a:xfrm>
        </p:spPr>
        <p:txBody>
          <a:bodyPr>
            <a:noAutofit/>
          </a:bodyPr>
          <a:lstStyle/>
          <a:p>
            <a:pPr marL="0" indent="457200" algn="just">
              <a:buNone/>
            </a:pP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лицам с нарушениями умственного развития (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умственно отсталым) относят детей со </a:t>
            </a:r>
            <a:r>
              <a:rPr lang="ru-RU" sz="2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стойким, </a:t>
            </a:r>
            <a:r>
              <a:rPr lang="ru-RU" sz="2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необратимым нарушением </a:t>
            </a:r>
            <a:r>
              <a:rPr lang="ru-RU" sz="2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преимущественно познавательной сферы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возникающим вследствие 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органического поражения коры головного 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мозга, имеющего диффузный </a:t>
            </a:r>
            <a:r>
              <a:rPr lang="ru-RU" sz="2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(разлитой) характер</a:t>
            </a: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457200" algn="just">
              <a:buNone/>
            </a:pPr>
            <a:r>
              <a:rPr lang="ru-RU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avatars.dzeninfra.ru/get-zen_doc/4872899/pub_6390f418bbcda50c2676e7b1_6390f807de8f5301fd1a7259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5454" y="1248838"/>
            <a:ext cx="2683928" cy="26689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983810" y="4362774"/>
            <a:ext cx="105955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Специфической особенностью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дефекта при умственной отсталости является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тотальное нарушение высших психических функций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отражения и регуляции поведения и деятельности, что выражается в деформации познавательных процессов, при которой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страдают эмоционально-волевая сфера, моторика, личность в целом.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приводит к нарушению социальной адаптации умственно отсталых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людей в обществе. 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7035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99" y="398035"/>
            <a:ext cx="10055005" cy="73869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психофизического развития обучающихся с УО</a:t>
            </a:r>
            <a:endParaRPr lang="ru-RU" sz="28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09036" y="1478733"/>
            <a:ext cx="7460056" cy="3192855"/>
          </a:xfrm>
        </p:spPr>
        <p:txBody>
          <a:bodyPr>
            <a:normAutofit lnSpcReduction="10000"/>
          </a:bodyPr>
          <a:lstStyle/>
          <a:p>
            <a:pPr marL="0" indent="457200" algn="just">
              <a:buNone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физическом развитии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отстают от нормально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развивающихся сверстников: более низкий рост, вес, объем грудной клетки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 многих из них нарушена осанка,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отсутствует пластичность, эмоциональная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выразительность движений,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плохо координированы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Сила, быстрота и выносливость у умственно отсталых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развиты хуже, чем у нормально развивающихся детей.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avatars.mds.yandex.net/i?id=e8ad08253efa5835a2af7a298b96e9aa_l-5086991-images-thumbs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67" y="1632642"/>
            <a:ext cx="3238988" cy="216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916067" y="4522064"/>
            <a:ext cx="11016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Умственно отсталым школьникам достаточно сложно удерживать рабочую позу в течение всего урока, они быстро устают.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снижена работоспособность на уроке.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1957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7634" y="416663"/>
            <a:ext cx="10069565" cy="72111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психофизического </a:t>
            </a: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обучающихся </a:t>
            </a:r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УО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7785" y="1137776"/>
            <a:ext cx="5972290" cy="454562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трудность привлечения;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невозможность длительной активной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концентрации,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еустойчивость;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быстрая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легкая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отвлекаемость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ассеянность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объем;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псевдовнимание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yobte.ru/uploads/posts/2020-05/1589194049_magnifying-glas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075" y="1858889"/>
            <a:ext cx="3831444" cy="25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445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3091" y="370613"/>
            <a:ext cx="8911687" cy="809036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детей с ОВЗ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73294" y="1179649"/>
            <a:ext cx="6046942" cy="5069156"/>
          </a:xfrm>
        </p:spPr>
        <p:txBody>
          <a:bodyPr>
            <a:noAutofit/>
          </a:bodyPr>
          <a:lstStyle/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зрения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дети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нарушением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слуха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дети с тяжелыми нарушениями речи (ТНР)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дети с нарушениями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опорно-двигательного аппарата  (НОДА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дети с задержкой психического развития (ЗПР)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дети с нарушением интеллекта (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УО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дети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нарушением поведения и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общения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дети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комплексными нарушениями развития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4" name="Picture 2" descr="https://medaboutme.ru/upload/medialibrary/2a6/shutterstock_5084217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198" y="1403288"/>
            <a:ext cx="4452785" cy="29700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169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2487" y="381234"/>
            <a:ext cx="10119446" cy="703528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психофизического развития обучающихся с УО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64755" y="1084762"/>
            <a:ext cx="8594873" cy="55831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</a:t>
            </a:r>
            <a:endParaRPr lang="ru-RU" sz="2000" dirty="0" smtClean="0"/>
          </a:p>
          <a:p>
            <a:pPr marL="228600" indent="-5715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Скорость восприятия заметно снижена, эту особенность важно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учитывать в учебном процессе: речь педагога должна быть медленной, чтобы учащиеся успевали понимать ее; надо отводить больше времени на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рассматривание предметов, картин, иллюстраций.</a:t>
            </a:r>
          </a:p>
          <a:p>
            <a:pPr marL="228600" indent="-5715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Сужен объем одновременного восприятия группы предметов. </a:t>
            </a:r>
          </a:p>
          <a:p>
            <a:pPr marL="228600" indent="-5715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Восприятие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недифференцированно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выделяют значительно меньше объектов,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воспринимают их глобально, нередко форма предметов видится им упрощенной. </a:t>
            </a:r>
          </a:p>
          <a:p>
            <a:pPr marL="228600" indent="-5715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Значительно нарушено пространственное восприятие и ориентировка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пространстве.</a:t>
            </a:r>
          </a:p>
          <a:p>
            <a:pPr marL="228600" indent="-5715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Большие трудности представляет для детей с УО восприятие картин. </a:t>
            </a:r>
            <a:b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59" y="1394235"/>
            <a:ext cx="2937096" cy="2937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9440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0877" y="324706"/>
            <a:ext cx="10067192" cy="88802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психофизического развития обучающихся с УО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0877" y="1362808"/>
            <a:ext cx="5592430" cy="455441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</a:t>
            </a:r>
            <a:endParaRPr lang="ru-RU" sz="20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традают как произвольное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так и непроизвольное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запоминание. 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ущественных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различий между продуктивностью произвольного и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непроизвольного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запоминания нет. 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Сохраняемые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памяти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умственно отсталых детей значительно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менее отчетливы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расчленены, чем у их нормально развивающихся сверстников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Школьники испытывают большие трудности при воспроизведении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последовательности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событий. </a:t>
            </a:r>
            <a:r>
              <a:rPr lang="ru-RU" sz="2200" dirty="0">
                <a:solidFill>
                  <a:schemeClr val="tx1"/>
                </a:solidFill>
              </a:rPr>
              <a:t/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https://fb.ru/media/i/9/8/0/5/i/98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957" y="1715270"/>
            <a:ext cx="3735454" cy="28567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6573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7060" y="256892"/>
            <a:ext cx="10016006" cy="102870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психофизического развития обучающихся с УО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75708" y="1113576"/>
            <a:ext cx="6123015" cy="419672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Речь</a:t>
            </a:r>
            <a:endParaRPr lang="ru-RU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большинства умственно отсталых детей отмечаются нарушения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речевого развития, при этом </a:t>
            </a: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страдают все компоненты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лексика, грамматический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строй, звукопроизношение.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Становление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связной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происходит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замедленно и 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определенные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качественные особенности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static.tildacdn.com/tild3763-3561-4839-b739-323135313331/shutterstock_68220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41" y="2105905"/>
            <a:ext cx="3048618" cy="22120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29943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0016" y="598111"/>
            <a:ext cx="10042382" cy="835413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психофизического развития обучающихся с УО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02437" y="1433524"/>
            <a:ext cx="7816008" cy="5489790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9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лабость обобщений – основной недостаток мыслительной деятельности. Обобщения 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очень широкие</a:t>
            </a: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недостаточно 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дифференцированные. </a:t>
            </a:r>
            <a:endParaRPr lang="ru-RU" sz="9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еполноценность 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мыслительных процессов </a:t>
            </a: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–анализа, синтеза, абстрагирования, сравнения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Дети затрудняются выполнить мысленное </a:t>
            </a: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расчленение предмета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явления, ситуации и выявить составляющие их элементы. </a:t>
            </a: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приводит 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нарушению ориентировочной основы деятельности. </a:t>
            </a:r>
            <a:endParaRPr lang="ru-RU" sz="96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96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Несформированность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операции </a:t>
            </a: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абстрагирования - неумение отделить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существенные 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от несущественных. </a:t>
            </a: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 УО обучающихся характеризуется косностью, </a:t>
            </a:r>
            <a:r>
              <a:rPr lang="ru-RU" sz="9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тугоподвижностью</a:t>
            </a: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>
                <a:solidFill>
                  <a:schemeClr val="tx1"/>
                </a:solidFill>
              </a:rPr>
              <a:t/>
            </a:r>
            <a:br>
              <a:rPr lang="ru-RU" sz="9600" dirty="0">
                <a:solidFill>
                  <a:schemeClr val="tx1"/>
                </a:solidFill>
              </a:rPr>
            </a:br>
            <a:endParaRPr lang="ru-RU" sz="9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86" name="Picture 2" descr="https://static.tildacdn.com/tild3737-3165-4062-b861-353038613432/img20210211_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1751" y="1657459"/>
            <a:ext cx="2975207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7368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93823" y="280339"/>
            <a:ext cx="10393378" cy="75628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психофизического развития обучающихся с УО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64090" y="1036621"/>
            <a:ext cx="7287176" cy="4346191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endParaRPr lang="ru-RU" sz="4400" b="1" dirty="0" smtClean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96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</a:t>
            </a:r>
          </a:p>
          <a:p>
            <a:pPr marL="0" indent="-457200" algn="just">
              <a:buFont typeface="Arial" panose="020B0604020202020204" pitchFamily="34" charset="0"/>
              <a:buChar char="•"/>
            </a:pP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соотношения цели и  действия, вследствие чего процесс выполнения действий становится формальным, не рассчитанным на получение реально значимых результатов, подменяют или упрощают цель.</a:t>
            </a:r>
          </a:p>
          <a:p>
            <a:pPr marL="0" indent="-457200" algn="just">
              <a:buFont typeface="Arial" panose="020B0604020202020204" pitchFamily="34" charset="0"/>
              <a:buChar char="•"/>
            </a:pP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Имея необходимые знания и навыки для решения поставленной задачи, дети оказываются не в состоянии решить ее из-за того, что эти знания и навыки не актуализируются в нужный момент. </a:t>
            </a:r>
          </a:p>
          <a:p>
            <a:pPr marL="0" indent="-457200" algn="just">
              <a:buFont typeface="Arial" panose="020B0604020202020204" pitchFamily="34" charset="0"/>
              <a:buChar char="•"/>
            </a:pP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могут составить план своей деятельности. </a:t>
            </a:r>
          </a:p>
          <a:p>
            <a:pPr marL="0" indent="-457200" algn="just">
              <a:buFont typeface="Arial" panose="020B0604020202020204" pitchFamily="34" charset="0"/>
              <a:buChar char="•"/>
            </a:pP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Затруднено переключение с одного действия на другое. </a:t>
            </a:r>
          </a:p>
          <a:p>
            <a:pPr marL="0" indent="-457200" algn="just">
              <a:buFont typeface="Arial" panose="020B0604020202020204" pitchFamily="34" charset="0"/>
              <a:buChar char="•"/>
            </a:pP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результатам деятельности относятся недостаточно критически. </a:t>
            </a:r>
            <a:b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9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https://snob.ru/i/indoc/user_23533/7c2c60506876716ccf0e706db13d45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70" y="1614194"/>
            <a:ext cx="2878850" cy="47772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19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02423" y="332453"/>
            <a:ext cx="10057617" cy="826477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психофизического развития обучающихся с УО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3412" y="1035752"/>
            <a:ext cx="5433558" cy="515229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Эмоционально-волевая сфера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Незрелость эмоциональной сферы. 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Недостаточная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дифференцированность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эмоций: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переживания примитивны,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полюсны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Неадекватность эмоциональных реакций, непропорциональность воздействиям окружающей среды. 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Затруднено понимание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эмоций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окружающих людей, сложные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эмоции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 нравственного характера недоступны. 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волевых процессов, безынициативность,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могут самостоятельно руководить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своей деятельностью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подчинять ее определенной цели. </a:t>
            </a: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</a:rPr>
              <a:t/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s://mykaleidoscope.ru/x/uploads/posts/2022-10/1666362546_37-mykaleidoscope-ru-p-raznie-emotsii-detei-krasivo-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9131" y="1527018"/>
            <a:ext cx="3661197" cy="360971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466385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0877" y="533574"/>
            <a:ext cx="10049346" cy="826621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психофизического развития обучающихся с УО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45251" y="1197093"/>
            <a:ext cx="7595858" cy="333855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Компоненты личностного развития</a:t>
            </a:r>
            <a:endParaRPr lang="ru-RU" sz="24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457200"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Одним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основных компонентов личности, который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социальную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адаптацию человека в обществе, является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самооценка.</a:t>
            </a:r>
          </a:p>
          <a:p>
            <a:pPr marL="0" indent="457200"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умственно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отсталых учащихся наблюдается неадекватная самооценка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проявляется в неправильной оценке своих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возможностей, в неспособности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критически оценить свои поступки.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0" name="Picture 2" descr="https://psy-files.ru/wp-content/uploads/8/2/f/82fea023b82b52e605c523a7cb1140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903" y="1799769"/>
            <a:ext cx="3225573" cy="220306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4" name="Прямоугольник 3"/>
          <p:cNvSpPr/>
          <p:nvPr/>
        </p:nvSpPr>
        <p:spPr>
          <a:xfrm>
            <a:off x="802262" y="4535648"/>
            <a:ext cx="1110304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них имеет место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завышенная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и заниженная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самооценка. </a:t>
            </a:r>
          </a:p>
          <a:p>
            <a:pPr indent="457200" algn="just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первый год обучения в школе характерно почти полное отсутствие интересов</a:t>
            </a:r>
            <a:b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либо  их интересы односторонни, неустойчивы. Личные интересы на начальном этапе обучения преобладают над всеми остальными. К средним классам у учащихся формируются познавательные интересы.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792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10430" y="569789"/>
            <a:ext cx="9667021" cy="66835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</a:t>
            </a:r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коррекционной работы</a:t>
            </a:r>
            <a:endParaRPr lang="ru-RU" sz="2800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0185" y="1304265"/>
            <a:ext cx="6201885" cy="4996381"/>
          </a:xfrm>
        </p:spPr>
        <p:txBody>
          <a:bodyPr>
            <a:normAutofit fontScale="25000" lnSpcReduction="20000"/>
          </a:bodyPr>
          <a:lstStyle/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457200" algn="just">
              <a:buFont typeface="Arial" panose="020B0604020202020204" pitchFamily="34" charset="0"/>
              <a:buChar char="•"/>
            </a:pP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Привитие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интереса к учению,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выработка положительной мотивации.</a:t>
            </a:r>
          </a:p>
          <a:p>
            <a:pPr marL="0" indent="-457200" algn="just">
              <a:buFont typeface="Arial" panose="020B0604020202020204" pitchFamily="34" charset="0"/>
              <a:buChar char="•"/>
            </a:pP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Постоянный контроль и оказание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конкретной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помощи со стороны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педагога.</a:t>
            </a:r>
          </a:p>
          <a:p>
            <a:pPr marL="0" indent="-457200" algn="just">
              <a:buFont typeface="Arial" panose="020B0604020202020204" pitchFamily="34" charset="0"/>
              <a:buChar char="•"/>
            </a:pP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еленаправленное формирование приемов учебной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 </a:t>
            </a:r>
            <a:endParaRPr lang="ru-RU" sz="8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457200" algn="just">
              <a:buFont typeface="Arial" panose="020B0604020202020204" pitchFamily="34" charset="0"/>
              <a:buChar char="•"/>
            </a:pP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оррекция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психических процессов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речи, мелкой и крупной моторики. </a:t>
            </a:r>
            <a:endParaRPr lang="ru-RU" sz="8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-457200" algn="just">
              <a:buFont typeface="Arial" panose="020B0604020202020204" pitchFamily="34" charset="0"/>
              <a:buChar char="•"/>
            </a:pP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еленаправленное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уровня общего и речевого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развития. </a:t>
            </a:r>
          </a:p>
          <a:p>
            <a:pPr marL="0" indent="-457200" algn="just">
              <a:buFont typeface="Arial" panose="020B0604020202020204" pitchFamily="34" charset="0"/>
              <a:buChar char="•"/>
            </a:pP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ормирование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знаний и умений,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способствующих социальной адаптации.</a:t>
            </a:r>
          </a:p>
          <a:p>
            <a:pPr marL="0" indent="-457200">
              <a:buFont typeface="Arial" panose="020B0604020202020204" pitchFamily="34" charset="0"/>
              <a:buChar char="•"/>
            </a:pP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 комфортной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среды для обучающихся с нарушением интеллекта.</a:t>
            </a:r>
            <a:b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8000" dirty="0">
                <a:solidFill>
                  <a:schemeClr val="tx1"/>
                </a:solidFill>
              </a:rPr>
              <a:t/>
            </a:r>
            <a:br>
              <a:rPr lang="ru-RU" sz="8000" dirty="0">
                <a:solidFill>
                  <a:schemeClr val="tx1"/>
                </a:solidFill>
              </a:rPr>
            </a:br>
            <a:r>
              <a:rPr lang="ru-RU" sz="8000" dirty="0"/>
              <a:t/>
            </a:r>
            <a:br>
              <a:rPr lang="ru-RU" sz="8000" dirty="0"/>
            </a:br>
            <a:r>
              <a:rPr lang="ru-RU" sz="8000" dirty="0"/>
              <a:t/>
            </a:r>
            <a:br>
              <a:rPr lang="ru-RU" sz="8000" dirty="0"/>
            </a:br>
            <a:r>
              <a:rPr lang="ru-RU" sz="8000" dirty="0"/>
              <a:t/>
            </a:r>
            <a:br>
              <a:rPr lang="ru-RU" sz="8000" dirty="0"/>
            </a:br>
            <a:r>
              <a:rPr lang="ru-RU" sz="8000" dirty="0"/>
              <a:t/>
            </a:r>
            <a:br>
              <a:rPr lang="ru-RU" sz="8000" dirty="0"/>
            </a:br>
            <a:r>
              <a:rPr lang="ru-RU" sz="8000" dirty="0"/>
              <a:t/>
            </a:r>
            <a:br>
              <a:rPr lang="ru-RU" sz="8000" dirty="0"/>
            </a:br>
            <a:endParaRPr lang="ru-RU" sz="8000" dirty="0"/>
          </a:p>
        </p:txBody>
      </p:sp>
      <p:pic>
        <p:nvPicPr>
          <p:cNvPr id="20482" name="Picture 2" descr="https://s0.stockolor.com/photos/717/833/away-junction-direction-fork-in-the-r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2112" y="1629624"/>
            <a:ext cx="4128380" cy="41283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142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2779" y="222505"/>
            <a:ext cx="9857672" cy="90560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закономерности психического развития лиц с ОВЗ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0737" y="1430306"/>
            <a:ext cx="8292975" cy="1850476"/>
          </a:xfrm>
        </p:spPr>
        <p:txBody>
          <a:bodyPr>
            <a:noAutofit/>
          </a:bodyPr>
          <a:lstStyle/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трудности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взаимодействия с окружающей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средой;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нарушения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личности;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низкая скорость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приема и переработки сенсорной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40737" y="2941959"/>
            <a:ext cx="1031189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меньший объем информации,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запечатляемый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сохраняющийся в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памяти;</a:t>
            </a:r>
          </a:p>
          <a:p>
            <a:pPr indent="4572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недостаток словесного опосредствования;</a:t>
            </a:r>
          </a:p>
          <a:p>
            <a:pPr indent="4572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развития произвольных движений (отставание,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замедленность, трудности координации);</a:t>
            </a:r>
          </a:p>
          <a:p>
            <a:pPr indent="4572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замедленный темп психического развития в целом;</a:t>
            </a:r>
          </a:p>
          <a:p>
            <a:pPr indent="457200" algn="just"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повышенная утомляемость, высокая истощаемость. </a:t>
            </a:r>
            <a:b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769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52407" y="237306"/>
            <a:ext cx="9692640" cy="62425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нарушением зрения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261872" y="1371600"/>
            <a:ext cx="4480560" cy="782515"/>
          </a:xfrm>
        </p:spPr>
        <p:txBody>
          <a:bodyPr/>
          <a:lstStyle/>
          <a:p>
            <a:pPr algn="ctr"/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Слепые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261872" y="1834980"/>
            <a:ext cx="4480560" cy="424668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Тотально слепые 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светоощущением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остаточным зрением (острота зрения от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0,04 до 0,005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с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прогредиентными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заболеваниями  с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сужением поля зрения с остротой зрения до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0, 08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6564487" y="1217692"/>
            <a:ext cx="4480560" cy="782514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Слабовидящие</a:t>
            </a:r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6564487" y="1834980"/>
            <a:ext cx="4480560" cy="4246685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Острота зрения в пределах от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0,05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0,4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лучшем или единственном глазу в условиях оптической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коррекции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зрительная патология +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Амблиопия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нистагм, косоглазие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отслойка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сетчатки, смещение хрусталика и др.</a:t>
            </a:r>
          </a:p>
        </p:txBody>
      </p:sp>
    </p:spTree>
    <p:extLst>
      <p:ext uri="{BB962C8B-B14F-4D97-AF65-F5344CB8AC3E}">
        <p14:creationId xmlns:p14="http://schemas.microsoft.com/office/powerpoint/2010/main" val="13090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837592" y="307239"/>
            <a:ext cx="9667020" cy="888167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психического развития детей с нарушением зрения</a:t>
            </a:r>
            <a:endParaRPr lang="ru-RU" sz="28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847723" y="1437760"/>
            <a:ext cx="7656888" cy="3034652"/>
          </a:xfrm>
        </p:spPr>
        <p:txBody>
          <a:bodyPr>
            <a:normAutofit lnSpcReduction="10000"/>
          </a:bodyPr>
          <a:lstStyle/>
          <a:p>
            <a:pPr marL="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рагментарность, искаженность зрительного восприятия объектов, замедленность и нечеткость их  опознания.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Затруднено формирование предметных и пространственных представлений, образной памяти, наглядно-образного мышления, воображения, нарушено соотношение образного и понятийного в мыслительной деятельности.</a:t>
            </a:r>
          </a:p>
          <a:p>
            <a:pPr marL="0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зрительно-моторной координации.</a:t>
            </a:r>
          </a:p>
          <a:p>
            <a:pPr marL="0" indent="0">
              <a:buNone/>
            </a:pPr>
            <a:endParaRPr lang="ru-RU" sz="2000" dirty="0" smtClean="0"/>
          </a:p>
          <a:p>
            <a:endParaRPr lang="ru-RU" dirty="0"/>
          </a:p>
        </p:txBody>
      </p:sp>
      <p:pic>
        <p:nvPicPr>
          <p:cNvPr id="25602" name="Picture 2" descr="https://detkisuper.ru/wp-content/uploads/e/c/f/ecfa257cbafaa7deb409c93cc7a06aab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r="20147"/>
          <a:stretch/>
        </p:blipFill>
        <p:spPr bwMode="auto">
          <a:xfrm>
            <a:off x="669956" y="1437760"/>
            <a:ext cx="2879002" cy="252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1208845" y="4472412"/>
            <a:ext cx="1070551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Значительно снижается скорость и качество выполнения работ, в основе которых лежит зрительное восприятие.</a:t>
            </a:r>
          </a:p>
          <a:p>
            <a:pPr indent="457200" algn="just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положительной мотивации к учебной деятельности.</a:t>
            </a:r>
          </a:p>
          <a:p>
            <a:pPr indent="457200" algn="just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Заниженная самооценка.</a:t>
            </a:r>
          </a:p>
          <a:p>
            <a:pPr indent="457200" algn="just">
              <a:spcBef>
                <a:spcPts val="12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отрицательных качеств личности.</a:t>
            </a:r>
          </a:p>
        </p:txBody>
      </p:sp>
    </p:spTree>
    <p:extLst>
      <p:ext uri="{BB962C8B-B14F-4D97-AF65-F5344CB8AC3E}">
        <p14:creationId xmlns:p14="http://schemas.microsoft.com/office/powerpoint/2010/main" val="384540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7855" y="334106"/>
            <a:ext cx="9692640" cy="58029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Дети с нарушением слуха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61872" y="1239714"/>
            <a:ext cx="4480560" cy="835271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Глухие</a:t>
            </a:r>
            <a:endParaRPr lang="ru-RU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325246" y="1657348"/>
            <a:ext cx="4480560" cy="480921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воспринимают речь разговорной громкости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специального обучения устная речь не развивается</a:t>
            </a:r>
          </a:p>
          <a:p>
            <a:pPr marL="114300" indent="-457200" algn="just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слуховых аппаратов или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кохлеарных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имплантов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испытывают трудности в восприятии и понимании речи окружающих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678741" y="1239713"/>
            <a:ext cx="4480560" cy="835271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Слабослышащие</a:t>
            </a:r>
            <a:endParaRPr lang="ru-RU" sz="28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678741" y="1657348"/>
            <a:ext cx="4480560" cy="4809219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algn="just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разные степени нарушения слуха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самостоятельно накапливать словарный запас и овладевать устной речью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и порядок использования слуховых аппаратов определяют специалисты</a:t>
            </a:r>
          </a:p>
        </p:txBody>
      </p:sp>
    </p:spTree>
    <p:extLst>
      <p:ext uri="{BB962C8B-B14F-4D97-AF65-F5344CB8AC3E}">
        <p14:creationId xmlns:p14="http://schemas.microsoft.com/office/powerpoint/2010/main" val="199900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670538" y="-144856"/>
            <a:ext cx="9283974" cy="143044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</a:t>
            </a:r>
            <a:r>
              <a:rPr lang="ru-RU" sz="31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речевого </a:t>
            </a:r>
            <a:r>
              <a:rPr lang="ru-RU" sz="3100" b="1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детей с нарушением слуха</a:t>
            </a:r>
            <a:endParaRPr lang="ru-RU" sz="31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341168" y="1566771"/>
            <a:ext cx="6969914" cy="2634037"/>
          </a:xfrm>
        </p:spPr>
        <p:txBody>
          <a:bodyPr>
            <a:noAutofit/>
          </a:bodyPr>
          <a:lstStyle/>
          <a:p>
            <a:pPr marL="150300" indent="-457200" algn="just"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уровне продуцирования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нарушения произношения при произнесении и написании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50300" indent="-457200" algn="just">
              <a:buFont typeface="Arial" panose="020B0604020202020204" pitchFamily="34" charset="0"/>
              <a:buChar char="•"/>
            </a:pPr>
            <a:r>
              <a:rPr lang="ru-RU" sz="24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лексическом уровне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ограниченный словарный запас, неточное понимание и неправильное употребление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слов.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s://mastersluh.ru/upload/iblock/b8e/2yrt5p6bx6hyuyq1bsyrgekqu6wwe9g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6840" y="1566771"/>
            <a:ext cx="2625505" cy="203113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91629" y="4375219"/>
            <a:ext cx="10577465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 algn="just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грамматическом уровне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недостатки грамматических конструкций.</a:t>
            </a:r>
          </a:p>
          <a:p>
            <a:pPr indent="-457200" algn="just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синтаксическом уровне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трудности восприятия предложений с нетрадиционным порядком слов/словосочетаний и ограниченном понимании читаемого текста.</a:t>
            </a:r>
          </a:p>
          <a:p>
            <a:pPr>
              <a:spcBef>
                <a:spcPts val="600"/>
              </a:spcBef>
              <a:buClr>
                <a:schemeClr val="accent1"/>
              </a:buClr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428162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9514" y="320092"/>
            <a:ext cx="9984710" cy="92319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Своеобразие познавательного и личностного развития детей с нарушением слуха</a:t>
            </a:r>
            <a:endParaRPr lang="ru-RU" sz="2800" b="1" dirty="0">
              <a:solidFill>
                <a:schemeClr val="accent4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95057" y="1243283"/>
            <a:ext cx="10773624" cy="5227942"/>
          </a:xfrm>
        </p:spPr>
        <p:txBody>
          <a:bodyPr>
            <a:noAutofit/>
          </a:bodyPr>
          <a:lstStyle/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сниженный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внимания, низкий темп переключения, меньшая устойчивость, затруднения в его распределении;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преобладание образной памяти над словесной, преобладание механического запоминания над осмысленным;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превалирование наглядных форм мышления над понятийными,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зависимость развития словесно-логического мышления от степени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речи обучающегося;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непонимание и трудности дифференциации эмоциональных проявлений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окружающих, </a:t>
            </a:r>
            <a:r>
              <a:rPr lang="ru-RU" sz="2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обедненность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эмоциональных проявлений;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комплекса негативных состояний – неуверенность в себе, страх,</a:t>
            </a:r>
            <a:b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гипертрофированная зависимость от близкого взрослого, завышенная самооценка, агрессия;</a:t>
            </a:r>
          </a:p>
          <a:p>
            <a:pPr marL="0" algn="just">
              <a:buFont typeface="Arial" panose="020B0604020202020204" pitchFamily="34" charset="0"/>
              <a:buChar char="•"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приоритетное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общение с учителем и ограниченное взаимодействие с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одноклассниками.</a:t>
            </a:r>
            <a:endParaRPr lang="ru-RU" sz="2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37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1598</TotalTime>
  <Words>1723</Words>
  <Application>Microsoft Office PowerPoint</Application>
  <PresentationFormat>Широкоэкранный</PresentationFormat>
  <Paragraphs>225</Paragraphs>
  <Slides>37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Calibri</vt:lpstr>
      <vt:lpstr>Century Gothic</vt:lpstr>
      <vt:lpstr>Times New Roman</vt:lpstr>
      <vt:lpstr>Wingdings 3</vt:lpstr>
      <vt:lpstr>Легкий дым</vt:lpstr>
      <vt:lpstr>Особенности развития детей с ОВЗ различных нозологических групп и их учет в диагностической работе специалистов ППконсилиума</vt:lpstr>
      <vt:lpstr>Презентация PowerPoint</vt:lpstr>
      <vt:lpstr>Категории детей с ОВЗ</vt:lpstr>
      <vt:lpstr>Общие закономерности психического развития лиц с ОВЗ  </vt:lpstr>
      <vt:lpstr>Дети с нарушением зрения</vt:lpstr>
      <vt:lpstr>Особенности психического развития детей с нарушением зрения</vt:lpstr>
      <vt:lpstr>Дети с нарушением слуха</vt:lpstr>
      <vt:lpstr> Особенности речевого развития детей с нарушением слуха</vt:lpstr>
      <vt:lpstr>Своеобразие познавательного и личностного развития детей с нарушением слуха</vt:lpstr>
      <vt:lpstr>Категории детей с нарушениями опорно- двигательного аппарата</vt:lpstr>
      <vt:lpstr>Особенности двигательных функций детей с ДЦП</vt:lpstr>
      <vt:lpstr> Специфика нарушений психического развития детей с ДЦП</vt:lpstr>
      <vt:lpstr>Специфика нарушений психического развития детей с ДЦП</vt:lpstr>
      <vt:lpstr>Расстройства эмоционально-волевой сферы детей с ДЦП</vt:lpstr>
      <vt:lpstr>Нарушения формирования личности обучающихся с ДЦП</vt:lpstr>
      <vt:lpstr>Нарушения формирования личности обучающихся с ДЦП</vt:lpstr>
      <vt:lpstr>Нарушения формирования личности обучающихся с ДЦП</vt:lpstr>
      <vt:lpstr>Дети с задержкой психического развития</vt:lpstr>
      <vt:lpstr>Дети с задержкой психического развития</vt:lpstr>
      <vt:lpstr>Причины ЗПР</vt:lpstr>
      <vt:lpstr>Особенности психического развития детей с ЗПР</vt:lpstr>
      <vt:lpstr>Особенности психического развития детей с ЗПР</vt:lpstr>
      <vt:lpstr>Особенности психического развития обучающихся с ЗПР </vt:lpstr>
      <vt:lpstr>Особенности психического развития обучающихся с ЗПР</vt:lpstr>
      <vt:lpstr>Основные направления коррекционной работы</vt:lpstr>
      <vt:lpstr>Основные направления коррекционной работы</vt:lpstr>
      <vt:lpstr> Дети с нарушением интеллекта (УО)</vt:lpstr>
      <vt:lpstr>Особенности психофизического развития обучающихся с УО</vt:lpstr>
      <vt:lpstr>Особенности психофизического развития обучающихся с УО</vt:lpstr>
      <vt:lpstr>Особенности психофизического развития обучающихся с УО</vt:lpstr>
      <vt:lpstr>Особенности психофизического развития обучающихся с УО</vt:lpstr>
      <vt:lpstr>Особенности психофизического развития обучающихся с УО</vt:lpstr>
      <vt:lpstr>Особенности психофизического развития обучающихся с УО</vt:lpstr>
      <vt:lpstr>Особенности психофизического развития обучающихся с УО</vt:lpstr>
      <vt:lpstr>Особенности психофизического развития обучающихся с УО</vt:lpstr>
      <vt:lpstr>Особенности психофизического развития обучающихся с УО</vt:lpstr>
      <vt:lpstr>Основные направления коррекционной работы</vt:lpstr>
    </vt:vector>
  </TitlesOfParts>
  <Company>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развития детей различных нозологических групп и их учет в диагностической работе педагога-психолога</dc:title>
  <dc:creator>Юлия Черничко</dc:creator>
  <cp:lastModifiedBy>Наталья Николаевна Педора</cp:lastModifiedBy>
  <cp:revision>123</cp:revision>
  <dcterms:created xsi:type="dcterms:W3CDTF">2020-02-20T00:46:38Z</dcterms:created>
  <dcterms:modified xsi:type="dcterms:W3CDTF">2023-03-16T02:26:22Z</dcterms:modified>
</cp:coreProperties>
</file>