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76" r:id="rId4"/>
    <p:sldId id="277" r:id="rId5"/>
    <p:sldId id="274" r:id="rId6"/>
    <p:sldId id="273" r:id="rId7"/>
    <p:sldId id="259" r:id="rId8"/>
    <p:sldId id="260" r:id="rId9"/>
    <p:sldId id="258" r:id="rId10"/>
    <p:sldId id="268" r:id="rId11"/>
    <p:sldId id="270" r:id="rId12"/>
    <p:sldId id="278" r:id="rId13"/>
    <p:sldId id="262" r:id="rId14"/>
    <p:sldId id="264" r:id="rId15"/>
    <p:sldId id="279" r:id="rId16"/>
    <p:sldId id="280" r:id="rId17"/>
    <p:sldId id="281" r:id="rId18"/>
    <p:sldId id="282" r:id="rId19"/>
    <p:sldId id="288" r:id="rId20"/>
    <p:sldId id="283" r:id="rId21"/>
    <p:sldId id="285" r:id="rId22"/>
    <p:sldId id="286" r:id="rId23"/>
    <p:sldId id="287" r:id="rId24"/>
    <p:sldId id="284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1386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002C3574-4AE1-464A-B9CA-57354CF3CE65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65FCD87-F7E1-4CB1-94A2-8105DC1F2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3574-4AE1-464A-B9CA-57354CF3CE65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CD87-F7E1-4CB1-94A2-8105DC1F2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3574-4AE1-464A-B9CA-57354CF3CE65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CD87-F7E1-4CB1-94A2-8105DC1F2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3574-4AE1-464A-B9CA-57354CF3CE65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CD87-F7E1-4CB1-94A2-8105DC1F2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3574-4AE1-464A-B9CA-57354CF3CE65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CD87-F7E1-4CB1-94A2-8105DC1F2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3574-4AE1-464A-B9CA-57354CF3CE65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CD87-F7E1-4CB1-94A2-8105DC1F2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002C3574-4AE1-464A-B9CA-57354CF3CE65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65FCD87-F7E1-4CB1-94A2-8105DC1F2C8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002C3574-4AE1-464A-B9CA-57354CF3CE65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65FCD87-F7E1-4CB1-94A2-8105DC1F2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3574-4AE1-464A-B9CA-57354CF3CE65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CD87-F7E1-4CB1-94A2-8105DC1F2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3574-4AE1-464A-B9CA-57354CF3CE65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CD87-F7E1-4CB1-94A2-8105DC1F2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2C3574-4AE1-464A-B9CA-57354CF3CE65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FCD87-F7E1-4CB1-94A2-8105DC1F2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002C3574-4AE1-464A-B9CA-57354CF3CE65}" type="datetimeFigureOut">
              <a:rPr lang="ru-RU" smtClean="0"/>
              <a:pPr/>
              <a:t>16.03.2023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65FCD87-F7E1-4CB1-94A2-8105DC1F2C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476673"/>
            <a:ext cx="8458200" cy="223224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Организация и содержание деятельности психолого-педагогического консилиума по выявлению детей с ОВЗ.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Быкова М.Б., заведующий ЦПМПК, КГБУ «Алтайский краевой центр </a:t>
            </a:r>
            <a:r>
              <a:rPr lang="ru-RU" dirty="0" err="1" smtClean="0"/>
              <a:t>ППМС-помощи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</a:t>
            </a:r>
            <a:r>
              <a:rPr lang="ru-RU" dirty="0" err="1" smtClean="0"/>
              <a:t>ППк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 fontAlgn="base"/>
            <a:r>
              <a:rPr lang="ru-RU" sz="2400" i="1" dirty="0"/>
              <a:t>в</a:t>
            </a:r>
            <a:r>
              <a:rPr lang="ru-RU" sz="2400" i="1" dirty="0" smtClean="0"/>
              <a:t>ыявление трудностей в освоении образовательных программ, особенностей  в развитии, социальной </a:t>
            </a:r>
            <a:r>
              <a:rPr lang="ru-RU" sz="2400" i="1" dirty="0"/>
              <a:t>адаптации и поведении обучающихся для последующего принятия решений об организации психолого-педагогического сопровождения;</a:t>
            </a:r>
          </a:p>
          <a:p>
            <a:pPr algn="just" fontAlgn="base"/>
            <a:r>
              <a:rPr lang="ru-RU" sz="2400" dirty="0" smtClean="0"/>
              <a:t>разработка </a:t>
            </a:r>
            <a:r>
              <a:rPr lang="ru-RU" sz="2400" dirty="0"/>
              <a:t>рекомендаций по организации психолого-педагогического сопровождения обучающихся;</a:t>
            </a:r>
          </a:p>
          <a:p>
            <a:pPr algn="just" fontAlgn="base"/>
            <a:r>
              <a:rPr lang="ru-RU" sz="2400" dirty="0" smtClean="0"/>
              <a:t>консультирование </a:t>
            </a:r>
            <a:r>
              <a:rPr lang="ru-RU" sz="2400" dirty="0"/>
              <a:t>участников образовательных отношений по вопросам актуального психофизического состояния и возможностей обучающихся; содержания и оказания им психолого-педагогической помощи, создания специальных условий получения образования;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2811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Группы детей, нуждающихся в ПП сопровождении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Дети с инвалидностью;</a:t>
            </a:r>
          </a:p>
          <a:p>
            <a:r>
              <a:rPr lang="ru-RU" dirty="0" smtClean="0"/>
              <a:t>С ОВЗ;</a:t>
            </a:r>
          </a:p>
          <a:p>
            <a:r>
              <a:rPr lang="ru-RU" i="1" dirty="0" smtClean="0"/>
              <a:t>Дети с трудностями в обучении, развитии, социализации</a:t>
            </a:r>
            <a:r>
              <a:rPr lang="ru-RU" dirty="0" smtClean="0"/>
              <a:t>;</a:t>
            </a:r>
          </a:p>
          <a:p>
            <a:r>
              <a:rPr lang="ru-RU" dirty="0" smtClean="0">
                <a:cs typeface="Times New Roman" pitchFamily="18" charset="0"/>
              </a:rPr>
              <a:t>Дети, имеющие </a:t>
            </a:r>
            <a:r>
              <a:rPr lang="ru-RU" dirty="0">
                <a:cs typeface="Times New Roman" pitchFamily="18" charset="0"/>
              </a:rPr>
              <a:t>ограничения жизнедеятельности и </a:t>
            </a:r>
            <a:r>
              <a:rPr lang="ru-RU" dirty="0" smtClean="0">
                <a:cs typeface="Times New Roman" pitchFamily="18" charset="0"/>
              </a:rPr>
              <a:t>здоровья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59231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534" y="808881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Алгоритм педагогических действий по выявлению детей с ОВЗ</a:t>
            </a:r>
            <a:endParaRPr lang="ru-RU" sz="24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576263" y="2132856"/>
            <a:ext cx="8124825" cy="4029075"/>
            <a:chOff x="0" y="0"/>
            <a:chExt cx="8124825" cy="4029075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19050" y="190500"/>
              <a:ext cx="2028825" cy="561975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 b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Педагогическое наблюдение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Скругленный прямоугольник 5"/>
            <p:cNvSpPr/>
            <p:nvPr/>
          </p:nvSpPr>
          <p:spPr>
            <a:xfrm>
              <a:off x="2619375" y="190500"/>
              <a:ext cx="1562100" cy="561975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Диагностика 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4762500" y="0"/>
              <a:ext cx="1438275" cy="962025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Психолог</a:t>
              </a: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Логопед</a:t>
              </a: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Учитель</a:t>
              </a:r>
            </a:p>
          </p:txBody>
        </p:sp>
        <p:sp>
          <p:nvSpPr>
            <p:cNvPr id="8" name="Скругленный прямоугольник 7"/>
            <p:cNvSpPr/>
            <p:nvPr/>
          </p:nvSpPr>
          <p:spPr>
            <a:xfrm>
              <a:off x="4762500" y="1400175"/>
              <a:ext cx="1438275" cy="7620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Посещение врача соответствующего профиля 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0" y="1524000"/>
              <a:ext cx="2047875" cy="561975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 b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Заседание ППк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2619375" y="1438275"/>
              <a:ext cx="1562100" cy="70485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Трудности в обучении, развитии и социализации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6686550" y="1400175"/>
              <a:ext cx="1438275" cy="485775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Сбор документов на ПМПК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>
              <a:off x="6686550" y="2028825"/>
              <a:ext cx="1438275" cy="8763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Составление индивидуального образовательного маршрута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19050" y="3124200"/>
              <a:ext cx="2028825" cy="676275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 b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Характеристика, отражающая динамику развития ребенка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Скругленный прямоугольник 13"/>
            <p:cNvSpPr/>
            <p:nvPr/>
          </p:nvSpPr>
          <p:spPr>
            <a:xfrm>
              <a:off x="4657725" y="2962275"/>
              <a:ext cx="1657350" cy="106680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 законными представителями обсуждаются направления работы и сроки ее реализации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Стрелка вправо 14"/>
            <p:cNvSpPr/>
            <p:nvPr/>
          </p:nvSpPr>
          <p:spPr>
            <a:xfrm>
              <a:off x="2181225" y="342900"/>
              <a:ext cx="2667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6" name="Стрелка вправо 15"/>
            <p:cNvSpPr/>
            <p:nvPr/>
          </p:nvSpPr>
          <p:spPr>
            <a:xfrm>
              <a:off x="4333875" y="342900"/>
              <a:ext cx="2667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7" name="Стрелка вниз 16"/>
            <p:cNvSpPr/>
            <p:nvPr/>
          </p:nvSpPr>
          <p:spPr>
            <a:xfrm>
              <a:off x="904875" y="1009650"/>
              <a:ext cx="247650" cy="25717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8" name="Стрелка вправо 17"/>
            <p:cNvSpPr/>
            <p:nvPr/>
          </p:nvSpPr>
          <p:spPr>
            <a:xfrm>
              <a:off x="2181225" y="1638300"/>
              <a:ext cx="2667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9" name="Стрелка вправо 18"/>
            <p:cNvSpPr/>
            <p:nvPr/>
          </p:nvSpPr>
          <p:spPr>
            <a:xfrm>
              <a:off x="4333875" y="1676400"/>
              <a:ext cx="2667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0" name="Стрелка вправо 19"/>
            <p:cNvSpPr/>
            <p:nvPr/>
          </p:nvSpPr>
          <p:spPr>
            <a:xfrm>
              <a:off x="6315075" y="1524000"/>
              <a:ext cx="2667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1" name="Стрелка вправо 20"/>
            <p:cNvSpPr/>
            <p:nvPr/>
          </p:nvSpPr>
          <p:spPr>
            <a:xfrm rot="1487833">
              <a:off x="6305550" y="1981200"/>
              <a:ext cx="321380" cy="265938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2" name="Стрелка вниз 21"/>
            <p:cNvSpPr/>
            <p:nvPr/>
          </p:nvSpPr>
          <p:spPr>
            <a:xfrm>
              <a:off x="828675" y="2543175"/>
              <a:ext cx="247650" cy="257175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3" name="Стрелка вправо 22"/>
            <p:cNvSpPr/>
            <p:nvPr/>
          </p:nvSpPr>
          <p:spPr>
            <a:xfrm>
              <a:off x="2305050" y="3286125"/>
              <a:ext cx="2667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2667000" y="3143250"/>
              <a:ext cx="1514475" cy="817190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При низкой динамике развития</a:t>
              </a:r>
              <a:endParaRPr lang="ru-RU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Стрелка вправо 24"/>
            <p:cNvSpPr/>
            <p:nvPr/>
          </p:nvSpPr>
          <p:spPr>
            <a:xfrm>
              <a:off x="4371975" y="3343275"/>
              <a:ext cx="2667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6" name="Стрелка вправо 25"/>
            <p:cNvSpPr/>
            <p:nvPr/>
          </p:nvSpPr>
          <p:spPr>
            <a:xfrm>
              <a:off x="6419850" y="3371850"/>
              <a:ext cx="266700" cy="228600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6772275" y="3143250"/>
              <a:ext cx="1352550" cy="714375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ru-RU" sz="110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Сбор документов на ПМПК</a:t>
              </a:r>
              <a:endParaRPr lang="ru-RU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471569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Обращаем внимание на детей, имеющих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нарушения психических функций;</a:t>
            </a:r>
          </a:p>
          <a:p>
            <a:r>
              <a:rPr lang="ru-RU" dirty="0" smtClean="0"/>
              <a:t>нарушения языковых и речевых функций;</a:t>
            </a:r>
          </a:p>
          <a:p>
            <a:r>
              <a:rPr lang="ru-RU" dirty="0" smtClean="0"/>
              <a:t>нарушения сенсорных функций;</a:t>
            </a:r>
          </a:p>
          <a:p>
            <a:r>
              <a:rPr lang="ru-RU" dirty="0" smtClean="0"/>
              <a:t>нарушения двигательной сферы;</a:t>
            </a:r>
          </a:p>
          <a:p>
            <a:r>
              <a:rPr lang="ru-RU" dirty="0" smtClean="0"/>
              <a:t>нарушения функций общего соматического здоровья, которые при общей </a:t>
            </a:r>
            <a:r>
              <a:rPr lang="ru-RU" dirty="0" err="1" smtClean="0"/>
              <a:t>ослабленности</a:t>
            </a:r>
            <a:r>
              <a:rPr lang="ru-RU" dirty="0" smtClean="0"/>
              <a:t> организма, в процессе длительного лечения могут дать задержку в развитии ребенка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1268696"/>
          </a:xfrm>
        </p:spPr>
        <p:txBody>
          <a:bodyPr>
            <a:noAutofit/>
          </a:bodyPr>
          <a:lstStyle/>
          <a:p>
            <a:r>
              <a:rPr lang="ru-RU" sz="2400" dirty="0" smtClean="0"/>
              <a:t>Классификация психолого-педагогических параметров, лежащих в основе выявления детей с трудностями в обучении, развитии, адаптации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dirty="0" smtClean="0"/>
              <a:t>К психолого-педагогическим параметрам</a:t>
            </a:r>
          </a:p>
          <a:p>
            <a:pPr algn="just">
              <a:buNone/>
            </a:pPr>
            <a:r>
              <a:rPr lang="ru-RU" dirty="0" smtClean="0"/>
              <a:t>психофизических особенностей и</a:t>
            </a:r>
          </a:p>
          <a:p>
            <a:pPr algn="just">
              <a:buNone/>
            </a:pPr>
            <a:r>
              <a:rPr lang="ru-RU" dirty="0" smtClean="0"/>
              <a:t>индивидуальных возможностей ребенка относятся следующие особенности:</a:t>
            </a:r>
          </a:p>
          <a:p>
            <a:pPr>
              <a:buNone/>
            </a:pPr>
            <a:r>
              <a:rPr lang="ru-RU" dirty="0" smtClean="0"/>
              <a:t>а) особенности сенсорных систем;</a:t>
            </a:r>
          </a:p>
          <a:p>
            <a:pPr>
              <a:buNone/>
            </a:pPr>
            <a:r>
              <a:rPr lang="ru-RU" dirty="0" smtClean="0"/>
              <a:t>б) особенности личностно-коммуникативного развития;</a:t>
            </a:r>
          </a:p>
          <a:p>
            <a:pPr>
              <a:buNone/>
            </a:pPr>
            <a:r>
              <a:rPr lang="ru-RU" dirty="0" smtClean="0"/>
              <a:t>в) </a:t>
            </a:r>
            <a:r>
              <a:rPr lang="ru-RU" dirty="0" err="1" smtClean="0"/>
              <a:t>сформированность</a:t>
            </a:r>
            <a:r>
              <a:rPr lang="ru-RU" dirty="0" smtClean="0"/>
              <a:t> деятельности, особенно познавательной;</a:t>
            </a:r>
          </a:p>
          <a:p>
            <a:pPr>
              <a:buNone/>
            </a:pPr>
            <a:r>
              <a:rPr lang="ru-RU" dirty="0" smtClean="0"/>
              <a:t>г) особенности обучаемости (достаточная, недостаточная, низкая);</a:t>
            </a:r>
          </a:p>
          <a:p>
            <a:pPr>
              <a:buNone/>
            </a:pPr>
            <a:r>
              <a:rPr lang="ru-RU" dirty="0" err="1" smtClean="0"/>
              <a:t>д</a:t>
            </a:r>
            <a:r>
              <a:rPr lang="ru-RU" dirty="0" smtClean="0"/>
              <a:t>) особенности усвоения содержания материала;</a:t>
            </a:r>
          </a:p>
          <a:p>
            <a:pPr>
              <a:buNone/>
            </a:pPr>
            <a:r>
              <a:rPr lang="ru-RU" dirty="0" smtClean="0"/>
              <a:t>е) наличие задатков, способностей, индивидуальных</a:t>
            </a:r>
          </a:p>
          <a:p>
            <a:pPr>
              <a:buNone/>
            </a:pPr>
            <a:r>
              <a:rPr lang="ru-RU" dirty="0" smtClean="0"/>
              <a:t>особенностей.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Диагностические консилиумы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Диагностические консилиумы необходимы при первичном обследовании ребенка и в дальнейшем, при </a:t>
            </a:r>
            <a:r>
              <a:rPr lang="ru-RU" dirty="0" smtClean="0"/>
              <a:t>необходимости в </a:t>
            </a:r>
            <a:r>
              <a:rPr lang="ru-RU" dirty="0"/>
              <a:t>ходе его сопровождения специалистами. В таких случаях председателю </a:t>
            </a:r>
            <a:r>
              <a:rPr lang="ru-RU" dirty="0" smtClean="0"/>
              <a:t>поступает запрос </a:t>
            </a:r>
            <a:r>
              <a:rPr lang="ru-RU" dirty="0"/>
              <a:t>на его проведение с обоснованием </a:t>
            </a:r>
            <a:r>
              <a:rPr lang="ru-RU" dirty="0" smtClean="0"/>
              <a:t>причины.</a:t>
            </a:r>
            <a:r>
              <a:rPr lang="ru-RU" dirty="0"/>
              <a:t> Диагностические консилиумы позволяют определить содержание и объем необходимой помощи обучающемуся с трудностями освоения ООП, а, в случае выявления ребенка с ОВЗ, направить его на обследование на ПМПК.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83805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ВАЖНО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При обследовании ребенка группой специалистов должно быть </a:t>
            </a:r>
            <a:r>
              <a:rPr lang="ru-RU" dirty="0" smtClean="0"/>
              <a:t>получено </a:t>
            </a:r>
            <a:r>
              <a:rPr lang="ru-RU" dirty="0"/>
              <a:t>письменное </a:t>
            </a:r>
            <a:r>
              <a:rPr lang="ru-RU" dirty="0" smtClean="0"/>
              <a:t>согласие родителя (законного представителя) </a:t>
            </a:r>
            <a:r>
              <a:rPr lang="ru-RU" dirty="0"/>
              <a:t>на проведение диагностики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97811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Механизм подготовки и проведения диагностического консилиума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752528"/>
          </a:xfrm>
        </p:spPr>
        <p:txBody>
          <a:bodyPr>
            <a:normAutofit fontScale="25000" lnSpcReduction="20000"/>
          </a:bodyPr>
          <a:lstStyle/>
          <a:p>
            <a:pPr marL="109728" indent="0">
              <a:buNone/>
            </a:pPr>
            <a:endParaRPr lang="ru-RU" dirty="0"/>
          </a:p>
          <a:p>
            <a:pPr lvl="0"/>
            <a:r>
              <a:rPr lang="ru-RU" sz="6400" dirty="0" smtClean="0"/>
              <a:t>В процессе педагогического наблюдения выявляются дети с трудностями в обучении, развитии, социализации и формируется </a:t>
            </a:r>
            <a:r>
              <a:rPr lang="ru-RU" sz="6400" dirty="0"/>
              <a:t>запрос на проведение обследования ребенка. Инициатором запроса может быть родитель, учитель класса, учитель-логопед, педагог-психолог, учитель-дефектолог, социальный педагог, сотрудник администрации школы. Основанием является выявленные трудности в обучении, отклонение поведения, нарушения развития, проявления социальной </a:t>
            </a:r>
            <a:r>
              <a:rPr lang="ru-RU" sz="6400" dirty="0" err="1"/>
              <a:t>дезадаптации</a:t>
            </a:r>
            <a:r>
              <a:rPr lang="ru-RU" sz="6400" dirty="0"/>
              <a:t>.</a:t>
            </a:r>
          </a:p>
          <a:p>
            <a:pPr lvl="0"/>
            <a:r>
              <a:rPr lang="ru-RU" sz="6400" dirty="0"/>
              <a:t>Секретарь </a:t>
            </a:r>
            <a:r>
              <a:rPr lang="ru-RU" sz="6400" dirty="0" err="1" smtClean="0"/>
              <a:t>ППк</a:t>
            </a:r>
            <a:r>
              <a:rPr lang="ru-RU" sz="6400" dirty="0" smtClean="0"/>
              <a:t> </a:t>
            </a:r>
            <a:r>
              <a:rPr lang="ru-RU" sz="6400" dirty="0"/>
              <a:t>обрабатывает запросы и доводит до сведения председателя необходимость проведения консилиумов. Планируется график проведения </a:t>
            </a:r>
            <a:r>
              <a:rPr lang="ru-RU" sz="6400" dirty="0" err="1" smtClean="0"/>
              <a:t>ППк</a:t>
            </a:r>
            <a:r>
              <a:rPr lang="ru-RU" sz="6400" dirty="0"/>
              <a:t>.</a:t>
            </a:r>
          </a:p>
          <a:p>
            <a:pPr lvl="0"/>
            <a:r>
              <a:rPr lang="ru-RU" sz="6400" dirty="0"/>
              <a:t>Председатель организует заседание </a:t>
            </a:r>
            <a:r>
              <a:rPr lang="ru-RU" sz="6400" dirty="0" err="1" smtClean="0"/>
              <a:t>ППк</a:t>
            </a:r>
            <a:r>
              <a:rPr lang="ru-RU" sz="6400" dirty="0"/>
              <a:t>, делает поручения подготовить необходимые документы (сведения по ребенку, работы и тетради ребенка</a:t>
            </a:r>
            <a:r>
              <a:rPr lang="ru-RU" sz="6400" dirty="0" smtClean="0"/>
              <a:t>), провести диагностическое обследование.</a:t>
            </a:r>
            <a:endParaRPr lang="ru-RU" sz="6400" dirty="0"/>
          </a:p>
          <a:p>
            <a:pPr lvl="0"/>
            <a:r>
              <a:rPr lang="ru-RU" sz="6400" dirty="0"/>
              <a:t>Социальный педагог или педагог-психолог оповещает родителей о дате проведения консилиума, разъясняет цель и процедуру </a:t>
            </a:r>
            <a:r>
              <a:rPr lang="ru-RU" sz="6400" dirty="0" smtClean="0"/>
              <a:t>обследования, берет у родителей согласие на диагностику.</a:t>
            </a:r>
            <a:endParaRPr lang="ru-RU" sz="6400" dirty="0"/>
          </a:p>
          <a:p>
            <a:pPr lvl="0"/>
            <a:r>
              <a:rPr lang="ru-RU" sz="6400" dirty="0"/>
              <a:t>Специалисты готовят примерный пакет диагностических методик в соответствии с возрастом ребенка и характером запроса.</a:t>
            </a:r>
          </a:p>
          <a:p>
            <a:r>
              <a:rPr lang="ru-RU" sz="6400" dirty="0" smtClean="0"/>
              <a:t>На консилиуме не присутствуют родитель и ребенок. В </a:t>
            </a:r>
            <a:r>
              <a:rPr lang="ru-RU" sz="6400" dirty="0"/>
              <a:t>день проведения консилиума оформляется протокол и заключение. Формулируются рекомендации</a:t>
            </a:r>
            <a:r>
              <a:rPr lang="ru-RU" sz="6400" dirty="0" smtClean="0"/>
              <a:t>.</a:t>
            </a:r>
          </a:p>
          <a:p>
            <a:pPr lvl="0"/>
            <a:r>
              <a:rPr lang="ru-RU" sz="6400" dirty="0" smtClean="0"/>
              <a:t>Проводится </a:t>
            </a:r>
            <a:r>
              <a:rPr lang="ru-RU" sz="6400" dirty="0"/>
              <a:t>консультирование родителей. </a:t>
            </a:r>
          </a:p>
        </p:txBody>
      </p:sp>
    </p:spTree>
    <p:extLst>
      <p:ext uri="{BB962C8B-B14F-4D97-AF65-F5344CB8AC3E}">
        <p14:creationId xmlns:p14="http://schemas.microsoft.com/office/powerpoint/2010/main" val="4840392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Работа с родителями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33768"/>
          </a:xfrm>
        </p:spPr>
        <p:txBody>
          <a:bodyPr>
            <a:normAutofit fontScale="62500" lnSpcReduction="20000"/>
          </a:bodyPr>
          <a:lstStyle/>
          <a:p>
            <a:pPr algn="just"/>
            <a:r>
              <a:rPr lang="ru-RU" dirty="0"/>
              <a:t>Обследование ребенка проводится с использованием рекомендованных методик, с учетом его возраста. Результаты обследования ребенка группой специалистов фиксируются в </a:t>
            </a:r>
            <a:r>
              <a:rPr lang="ru-RU" dirty="0" smtClean="0"/>
              <a:t>протоколе. </a:t>
            </a:r>
            <a:r>
              <a:rPr lang="ru-RU" dirty="0"/>
              <a:t>В случае выявления ребенка, нуждающегося в создании специальных образовательных условий, в заключении фиксируются рекомендации по направлению его на ПМПК</a:t>
            </a:r>
            <a:r>
              <a:rPr lang="ru-RU" dirty="0" smtClean="0"/>
              <a:t>.</a:t>
            </a:r>
          </a:p>
          <a:p>
            <a:pPr marL="109728" indent="0" algn="just">
              <a:buNone/>
            </a:pPr>
            <a:endParaRPr lang="ru-RU" dirty="0"/>
          </a:p>
          <a:p>
            <a:pPr algn="just"/>
            <a:r>
              <a:rPr lang="ru-RU" dirty="0"/>
              <a:t>Родителей (законных представителей) обязательно знакомят с заключением </a:t>
            </a:r>
            <a:r>
              <a:rPr lang="ru-RU" dirty="0" err="1" smtClean="0"/>
              <a:t>ППк</a:t>
            </a:r>
            <a:r>
              <a:rPr lang="ru-RU" dirty="0"/>
              <a:t>, в котором они ставят подпись. Копия заключения выдается им на руки. Специалисты </a:t>
            </a:r>
            <a:r>
              <a:rPr lang="ru-RU" dirty="0" err="1" smtClean="0"/>
              <a:t>ППк</a:t>
            </a:r>
            <a:r>
              <a:rPr lang="ru-RU" dirty="0" smtClean="0"/>
              <a:t> </a:t>
            </a:r>
            <a:r>
              <a:rPr lang="ru-RU" dirty="0"/>
              <a:t>обязаны разъяснить существенные позиции содержания заключения, проконсультировать родителей (законных представителей) по вопросам прохождения обследования на ПМПК. Важным является стиль общения с родителем, эмоциональная атмосфера беседы, поддержка со стороны специалистов, демонстрация намерений школы оказать помощь ребенку и семье. Все сообщаемые сведения должны излагаться на доступном для родителя уровне. Лучше, если в процессе информирования родителей будут использованы вспомогательные средства, облегчающие восприятие: памятки-алгоритмы, схематические изображения.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61186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 случае согласия родителей на обследование ребенка на ПМПК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С</a:t>
            </a:r>
            <a:r>
              <a:rPr lang="ru-RU" dirty="0" smtClean="0"/>
              <a:t>пециалисты </a:t>
            </a:r>
            <a:r>
              <a:rPr lang="ru-RU" dirty="0"/>
              <a:t>консилиума </a:t>
            </a:r>
            <a:r>
              <a:rPr lang="ru-RU" dirty="0" smtClean="0"/>
              <a:t>оказывают </a:t>
            </a:r>
            <a:r>
              <a:rPr lang="ru-RU" dirty="0"/>
              <a:t>помощь в подготовке </a:t>
            </a:r>
            <a:r>
              <a:rPr lang="ru-RU" dirty="0" smtClean="0"/>
              <a:t>пакета документов </a:t>
            </a:r>
            <a:r>
              <a:rPr lang="ru-RU" dirty="0"/>
              <a:t>и </a:t>
            </a:r>
            <a:r>
              <a:rPr lang="ru-RU" dirty="0" smtClean="0"/>
              <a:t>в дальнейшем </a:t>
            </a:r>
            <a:r>
              <a:rPr lang="ru-RU" dirty="0"/>
              <a:t>сопровождают родителя </a:t>
            </a:r>
            <a:r>
              <a:rPr lang="ru-RU" dirty="0" smtClean="0"/>
              <a:t>с ребенком, своевременно </a:t>
            </a:r>
            <a:r>
              <a:rPr lang="ru-RU" dirty="0"/>
              <a:t>оказывая </a:t>
            </a:r>
            <a:r>
              <a:rPr lang="ru-RU" dirty="0" smtClean="0"/>
              <a:t>необходимую помощь.</a:t>
            </a:r>
          </a:p>
          <a:p>
            <a:pPr marL="109728" indent="0">
              <a:buNone/>
            </a:pPr>
            <a:r>
              <a:rPr lang="ru-RU" dirty="0" smtClean="0"/>
              <a:t>Назначается куратор сопровождения (классный руководитель), который отвечает за сбор </a:t>
            </a:r>
            <a:r>
              <a:rPr lang="ru-RU" smtClean="0"/>
              <a:t>документов для ПМПК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990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Федеральный Закон «Об образовании в </a:t>
            </a:r>
            <a:r>
              <a:rPr lang="ru-RU" dirty="0" smtClean="0"/>
              <a:t>Российской Федерации</a:t>
            </a:r>
            <a:r>
              <a:rPr lang="ru-RU" dirty="0"/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Дается определение «обучающийся с ограниченными возможностями </a:t>
            </a:r>
            <a:r>
              <a:rPr lang="ru-RU" dirty="0" smtClean="0"/>
              <a:t>здоровья </a:t>
            </a:r>
            <a:r>
              <a:rPr lang="ru-RU" dirty="0"/>
              <a:t>– это физическое лицо, имеющее недостатки в физическом и (или) психологическом развитии, подтвержденные </a:t>
            </a:r>
            <a:r>
              <a:rPr lang="ru-RU" dirty="0" smtClean="0"/>
              <a:t>психолого-медико-педагогической </a:t>
            </a:r>
            <a:r>
              <a:rPr lang="ru-RU" dirty="0"/>
              <a:t>комиссией и препятствующие получению образования без специальных </a:t>
            </a:r>
            <a:r>
              <a:rPr lang="ru-RU" dirty="0" smtClean="0"/>
              <a:t>условий»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81424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5567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 случае несогласия родителей с рекомендациями диагностического консилиума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ru-RU" dirty="0"/>
              <a:t>В случае несогласия родителей (законных представителей) с рекомендациями </a:t>
            </a:r>
            <a:r>
              <a:rPr lang="ru-RU" dirty="0" err="1" smtClean="0"/>
              <a:t>ППк</a:t>
            </a:r>
            <a:r>
              <a:rPr lang="ru-RU" dirty="0" smtClean="0"/>
              <a:t> </a:t>
            </a:r>
            <a:r>
              <a:rPr lang="ru-RU" dirty="0"/>
              <a:t>о прохождении обследования на </a:t>
            </a:r>
            <a:r>
              <a:rPr lang="ru-RU" dirty="0" smtClean="0"/>
              <a:t>ПМПК</a:t>
            </a:r>
            <a:r>
              <a:rPr lang="ru-RU" dirty="0"/>
              <a:t>, отказ фиксируется в письменной форме, а дальнейшее обучение ребенка осуществляется по образовательной программе, которая реализуется в ОО в соответствии с федеральным государственным образовательным стандартом общего образования</a:t>
            </a:r>
            <a:r>
              <a:rPr lang="ru-RU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9438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Работа с родителями в случае несогласия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/>
              <a:t>В случае несогласия родителей (законных представителей) ребенку может быть рекомендован индивидуальный образовательный маршрут, включающий при необходимости занятия учителя-логопеда, психолога, индивидуальный подход учителя на уроках для восполнения пробелов в знаниях ребенка или дефицитов его развития. Тогда назначается срок (например, 3 месяца), после которого подводятся итоги коррекционно-развивающей работы. При отрицательной динамике такой работы повторно родителю (законному представителю) предлагается посещение ПМПК. При отказе вновь берется письменный отказ и сообщается, что вся дальнейшая коррекционная работа может быть проведена только в рамках АООП. 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08069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00811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о проделанной коррекционно-развивающей работе с ребенком, родители которого не согласны с решением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 посещении ПМПК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73728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 заключении диагностического консилиума указываются все дефициты в развитии ребенка. </a:t>
            </a:r>
          </a:p>
          <a:p>
            <a:r>
              <a:rPr lang="ru-RU" dirty="0" smtClean="0"/>
              <a:t>Например, со стороны логопеда: нарушения звукопроизношения, недоразвитие фонематического восприятия, недостаточный словарь (встречаются грубые лексические замены), </a:t>
            </a:r>
            <a:r>
              <a:rPr lang="ru-RU" dirty="0" err="1" smtClean="0"/>
              <a:t>аграмматизмы</a:t>
            </a:r>
            <a:r>
              <a:rPr lang="ru-RU" dirty="0" smtClean="0"/>
              <a:t>, недостаточное развитие связной речи и коммуникации, трудности формирования навыков письма и чтения.</a:t>
            </a:r>
          </a:p>
          <a:p>
            <a:r>
              <a:rPr lang="ru-RU" dirty="0" smtClean="0"/>
              <a:t>Со стороны психолога: медлителен, </a:t>
            </a:r>
            <a:r>
              <a:rPr lang="ru-RU" dirty="0" err="1" smtClean="0"/>
              <a:t>неуверен</a:t>
            </a:r>
            <a:r>
              <a:rPr lang="ru-RU" dirty="0" smtClean="0"/>
              <a:t>, тревожен, внимание рассеянное, неустойчивое. С методиками, валидными для возраста, справляется выборочно при помощи взрослого. Характерна недостаточность пространственных представлений, зрительно-моторной координации.  Уровень развития психических функций парциально недостаточен.</a:t>
            </a:r>
          </a:p>
          <a:p>
            <a:r>
              <a:rPr lang="ru-RU" dirty="0" smtClean="0"/>
              <a:t>Со стороны учителя: счет в пр. 10 с ошибками, не соотносит цифру и количество предметов, учебную инструкцию самостоятельно не выполняет. Буквы запоминает с трудом, не копирует. Помощь принимает частично. Познавательная деятельность не соответствует возрасту. Предпосылки учебной деятельности сформированы недостаточно. </a:t>
            </a:r>
            <a:r>
              <a:rPr lang="ru-RU" dirty="0" err="1" smtClean="0"/>
              <a:t>Обученность</a:t>
            </a:r>
            <a:r>
              <a:rPr lang="ru-RU" dirty="0" smtClean="0"/>
              <a:t> отстает от возрастной нормы. Обучаемость недостаточная.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88505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Оценивание коррекционно-развивающей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Фиксируются общие результаты продвижения ребенка по каждому дефициту ребенка в результате КРР, которые выражаются в баллах:</a:t>
            </a:r>
          </a:p>
          <a:p>
            <a:r>
              <a:rPr lang="ru-RU" dirty="0" smtClean="0"/>
              <a:t>0 баллов – нет продвижения</a:t>
            </a:r>
          </a:p>
          <a:p>
            <a:r>
              <a:rPr lang="ru-RU" dirty="0" smtClean="0"/>
              <a:t>1 балл – минимальное продвижение</a:t>
            </a:r>
          </a:p>
          <a:p>
            <a:r>
              <a:rPr lang="ru-RU" dirty="0" smtClean="0"/>
              <a:t>2 балла – среднее продвижение</a:t>
            </a:r>
          </a:p>
          <a:p>
            <a:r>
              <a:rPr lang="ru-RU" dirty="0" smtClean="0"/>
              <a:t>3 балла – значительное продвижение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82286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ВАЖНО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ru-RU" dirty="0" smtClean="0"/>
              <a:t>В беседе с родителями необходимо указать:</a:t>
            </a:r>
          </a:p>
          <a:p>
            <a:r>
              <a:rPr lang="ru-RU" dirty="0"/>
              <a:t>в</a:t>
            </a:r>
            <a:r>
              <a:rPr lang="ru-RU" dirty="0" smtClean="0"/>
              <a:t>ажность коррекционно-развивающей работы</a:t>
            </a:r>
          </a:p>
          <a:p>
            <a:r>
              <a:rPr lang="ru-RU" dirty="0" smtClean="0"/>
              <a:t>что существуют определенные сроки прохождения ПМПК;</a:t>
            </a:r>
          </a:p>
          <a:p>
            <a:r>
              <a:rPr lang="ru-RU" dirty="0"/>
              <a:t>в</a:t>
            </a:r>
            <a:r>
              <a:rPr lang="ru-RU" dirty="0" smtClean="0"/>
              <a:t>ажность создания специальных образовательных условий для ребенка с ОВЗ;</a:t>
            </a:r>
          </a:p>
          <a:p>
            <a:r>
              <a:rPr lang="ru-RU" dirty="0"/>
              <a:t>в</a:t>
            </a:r>
            <a:r>
              <a:rPr lang="ru-RU" dirty="0" smtClean="0"/>
              <a:t> дальнейшем проведение ГИА для обучающегося с ОВЗ в форме ГВЭ.</a:t>
            </a:r>
          </a:p>
          <a:p>
            <a:pPr marL="109728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3493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Федеральный Закон «Об образовании в </a:t>
            </a:r>
            <a:r>
              <a:rPr lang="ru-RU" dirty="0" smtClean="0"/>
              <a:t>Российской Федерации</a:t>
            </a:r>
            <a:r>
              <a:rPr lang="ru-RU" dirty="0"/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В соответствии со ст. 79, обучение обучающихся с ОВЗ осуществляется по адаптированным основным общеобразовательным программам. </a:t>
            </a:r>
            <a:endParaRPr lang="ru-RU" dirty="0" smtClean="0"/>
          </a:p>
          <a:p>
            <a:pPr algn="just"/>
            <a:r>
              <a:rPr lang="ru-RU" dirty="0" smtClean="0"/>
              <a:t>Согласно </a:t>
            </a:r>
            <a:r>
              <a:rPr lang="ru-RU" dirty="0"/>
              <a:t>п. 3 ст. 55, обучение по этим программам возможно только с согласия родителей и на основании рекомендаций ПМПК.</a:t>
            </a:r>
          </a:p>
        </p:txBody>
      </p:sp>
    </p:spTree>
    <p:extLst>
      <p:ext uri="{BB962C8B-B14F-4D97-AF65-F5344CB8AC3E}">
        <p14:creationId xmlns:p14="http://schemas.microsoft.com/office/powerpoint/2010/main" val="14737986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Федеральный Закон «Об образовании в </a:t>
            </a:r>
            <a:r>
              <a:rPr lang="ru-RU" dirty="0" smtClean="0"/>
              <a:t>Российской Федерации</a:t>
            </a:r>
            <a:r>
              <a:rPr lang="ru-RU" dirty="0"/>
              <a:t>»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dirty="0"/>
              <a:t>Понятие «адаптированная программа» (п. 28 ст. 2) – это образовательная программа, адаптированная для обучения лиц с ОВЗ с учетом особенностей их психофизического развития, индивидуальных возможностей и при необходимости обеспечивающая коррекцию нарушений развития и социальную адаптацию указанных </a:t>
            </a:r>
            <a:r>
              <a:rPr lang="ru-RU" dirty="0" smtClean="0"/>
              <a:t>лиц</a:t>
            </a:r>
          </a:p>
          <a:p>
            <a:pPr algn="just"/>
            <a:r>
              <a:rPr lang="ru-RU" dirty="0" smtClean="0"/>
              <a:t>Адаптация </a:t>
            </a:r>
            <a:r>
              <a:rPr lang="ru-RU" dirty="0"/>
              <a:t>ОП по объему и (или) содержанию в большинстве случаев реализуется через «типовые» адаптированные программы (для целых групп лиц с ОВЗ, имеющих сходные особые образовательные потребности). </a:t>
            </a:r>
            <a:r>
              <a:rPr lang="ru-RU" dirty="0" smtClean="0"/>
              <a:t>В настоящее время приняты и утверждены федеральные </a:t>
            </a:r>
            <a:r>
              <a:rPr lang="ru-RU" dirty="0" err="1" smtClean="0"/>
              <a:t>АООПы</a:t>
            </a:r>
            <a:r>
              <a:rPr lang="ru-RU" dirty="0" smtClean="0"/>
              <a:t> для различных нозологий – приказы Министерства Просвещения РФ от 24.112023 № 1022-1026.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9086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Ребенок с ОВЗ ≠ Ребенок-инвалид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Термин </a:t>
            </a:r>
            <a:r>
              <a:rPr lang="ru-RU" dirty="0" smtClean="0"/>
              <a:t>«</a:t>
            </a:r>
            <a:r>
              <a:rPr lang="ru-RU" b="1" dirty="0" smtClean="0"/>
              <a:t>инвалид</a:t>
            </a:r>
            <a:r>
              <a:rPr lang="ru-RU" dirty="0" smtClean="0"/>
              <a:t>» </a:t>
            </a:r>
            <a:r>
              <a:rPr lang="ru-RU" dirty="0"/>
              <a:t>выражает результат экспертной оценки состояния здоровья и жизнедеятельности человека, проведенной с применением специальной процедуры, определенной нормативными правовыми актами и зафиксированной в документе установленной формы (справке о признании лица инвалидом</a:t>
            </a:r>
            <a:r>
              <a:rPr lang="ru-RU" dirty="0" smtClean="0"/>
              <a:t>) </a:t>
            </a:r>
          </a:p>
          <a:p>
            <a:pPr algn="just"/>
            <a:r>
              <a:rPr lang="ru-RU" dirty="0" smtClean="0"/>
              <a:t>Понятие «</a:t>
            </a:r>
            <a:r>
              <a:rPr lang="ru-RU" b="1" dirty="0" smtClean="0"/>
              <a:t>лицо </a:t>
            </a:r>
            <a:r>
              <a:rPr lang="ru-RU" b="1" dirty="0"/>
              <a:t>с ограниченными возможностями </a:t>
            </a:r>
            <a:r>
              <a:rPr lang="ru-RU" b="1" dirty="0" smtClean="0"/>
              <a:t>здоровья»</a:t>
            </a:r>
            <a:r>
              <a:rPr lang="ru-RU" dirty="0" smtClean="0"/>
              <a:t> </a:t>
            </a:r>
            <a:r>
              <a:rPr lang="ru-RU" dirty="0"/>
              <a:t>– более широкое и общее, включающее не только лиц, имеющих статус инвалида, но и граждан с ограничениями, которые не всегда устанавливаются специалистами в области медицины</a:t>
            </a:r>
            <a:r>
              <a:rPr lang="ru-RU" dirty="0" smtClean="0"/>
              <a:t>. Статус лица с ОВЗ дает психолого-медико-педагогическая комиссия (ПМПК)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8715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Статистика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Министерство здравоохранения РФ фиксирует, что 16 % российских детей страдают хроническими заболеваниями. </a:t>
            </a:r>
            <a:r>
              <a:rPr lang="ru-RU" dirty="0" smtClean="0"/>
              <a:t> </a:t>
            </a:r>
          </a:p>
          <a:p>
            <a:r>
              <a:rPr lang="ru-RU" dirty="0" smtClean="0"/>
              <a:t>Признано </a:t>
            </a:r>
            <a:r>
              <a:rPr lang="ru-RU" dirty="0"/>
              <a:t>детьми-инвалидами 1,8 % детей до 18 лет. </a:t>
            </a:r>
            <a:endParaRPr lang="ru-RU" dirty="0" smtClean="0"/>
          </a:p>
          <a:p>
            <a:r>
              <a:rPr lang="ru-RU" dirty="0" smtClean="0"/>
              <a:t>Министерство просвещения </a:t>
            </a:r>
            <a:r>
              <a:rPr lang="ru-RU" dirty="0"/>
              <a:t>РФ оценивает количество детей с ограниченными возможностями здоровья около 4,5 % от общего числа детей в стране.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системе специального образования обучается около 1,5 % детей школьного возраста.</a:t>
            </a:r>
          </a:p>
        </p:txBody>
      </p:sp>
    </p:spTree>
    <p:extLst>
      <p:ext uri="{BB962C8B-B14F-4D97-AF65-F5344CB8AC3E}">
        <p14:creationId xmlns:p14="http://schemas.microsoft.com/office/powerpoint/2010/main" val="3994557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Факторы, определяющие деятельность специалистов </a:t>
            </a:r>
            <a:r>
              <a:rPr lang="ru-RU" sz="3200" b="1" dirty="0" err="1" smtClean="0"/>
              <a:t>ППк</a:t>
            </a:r>
            <a:r>
              <a:rPr lang="ru-RU" sz="3200" b="1" dirty="0" smtClean="0"/>
              <a:t> в выявлении детей с ОВЗ: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72971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Имеется свое нормативно-правовое поле (статьи Закона ФЗ – 273 «Об образовании», Положение о </a:t>
            </a:r>
            <a:r>
              <a:rPr lang="ru-RU" dirty="0" err="1" smtClean="0"/>
              <a:t>ППк</a:t>
            </a:r>
            <a:r>
              <a:rPr lang="ru-RU" dirty="0" smtClean="0"/>
              <a:t>, утвержденное Распоряжением </a:t>
            </a:r>
            <a:r>
              <a:rPr lang="ru-RU" dirty="0" err="1" smtClean="0"/>
              <a:t>Минпросвещения</a:t>
            </a:r>
            <a:r>
              <a:rPr lang="ru-RU" dirty="0" smtClean="0"/>
              <a:t> РФ от 09.09.2019 г. № Р-93).</a:t>
            </a:r>
          </a:p>
          <a:p>
            <a:r>
              <a:rPr lang="ru-RU" dirty="0" smtClean="0"/>
              <a:t>Консилиум рассматривается как первичное звено в выявлении и диагностике детей с ОВЗ.</a:t>
            </a:r>
          </a:p>
          <a:p>
            <a:r>
              <a:rPr lang="ru-RU" dirty="0" smtClean="0"/>
              <a:t>Разработаны пакеты диагностических методик для детей от 0 до 18 лет</a:t>
            </a:r>
            <a:r>
              <a:rPr lang="ru-RU" dirty="0"/>
              <a:t>:</a:t>
            </a:r>
            <a:r>
              <a:rPr lang="ru-RU" dirty="0" smtClean="0"/>
              <a:t> </a:t>
            </a:r>
          </a:p>
          <a:p>
            <a:pPr marL="109728" indent="0">
              <a:buNone/>
            </a:pPr>
            <a:r>
              <a:rPr lang="en-US" u="sng" dirty="0" smtClean="0">
                <a:solidFill>
                  <a:schemeClr val="accent6">
                    <a:lumMod val="75000"/>
                  </a:schemeClr>
                </a:solidFill>
              </a:rPr>
              <a:t>https</a:t>
            </a:r>
            <a:r>
              <a:rPr lang="en-US" u="sng" dirty="0">
                <a:solidFill>
                  <a:schemeClr val="accent6">
                    <a:lumMod val="75000"/>
                  </a:schemeClr>
                </a:solidFill>
              </a:rPr>
              <a:t>://www.inclusive-edu.ru/materialy-proekta-1-pmpk/reestry-diagnosticheskih-metodik/</a:t>
            </a:r>
            <a:endParaRPr lang="ru-RU" u="sng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dirty="0" smtClean="0"/>
              <a:t>Утвержден профессиональный стандарт педагога-психолога.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Инновации в деятельности </a:t>
            </a:r>
            <a:r>
              <a:rPr lang="ru-RU" dirty="0" err="1" smtClean="0"/>
              <a:t>ППк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321432"/>
            <a:ext cx="7920880" cy="420391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Изменение задач в деятельности </a:t>
            </a:r>
            <a:r>
              <a:rPr lang="ru-RU" dirty="0" err="1" smtClean="0"/>
              <a:t>ППк</a:t>
            </a:r>
            <a:r>
              <a:rPr lang="ru-RU" dirty="0" smtClean="0"/>
              <a:t>:  принятие нового Положения о </a:t>
            </a:r>
            <a:r>
              <a:rPr lang="ru-RU" dirty="0" err="1" smtClean="0"/>
              <a:t>ППк</a:t>
            </a:r>
            <a:r>
              <a:rPr lang="ru-RU" dirty="0" smtClean="0"/>
              <a:t>, разработаны пути взаимодействия специалистов </a:t>
            </a:r>
            <a:r>
              <a:rPr lang="ru-RU" dirty="0" err="1" smtClean="0"/>
              <a:t>ППк</a:t>
            </a:r>
            <a:r>
              <a:rPr lang="ru-RU" dirty="0" smtClean="0"/>
              <a:t> и ПМПК;</a:t>
            </a:r>
          </a:p>
          <a:p>
            <a:r>
              <a:rPr lang="ru-RU" dirty="0" smtClean="0"/>
              <a:t>Расширение функционала деятельности специалистов </a:t>
            </a:r>
            <a:r>
              <a:rPr lang="ru-RU" dirty="0" err="1" smtClean="0"/>
              <a:t>ППк</a:t>
            </a:r>
            <a:r>
              <a:rPr lang="ru-RU" dirty="0"/>
              <a:t>;</a:t>
            </a:r>
            <a:endParaRPr lang="ru-RU" dirty="0" smtClean="0"/>
          </a:p>
          <a:p>
            <a:r>
              <a:rPr lang="ru-RU" dirty="0" smtClean="0"/>
              <a:t>Переход к новым методологическим основаниям для деятельности специалистов </a:t>
            </a:r>
            <a:r>
              <a:rPr lang="ru-RU" dirty="0" err="1" smtClean="0"/>
              <a:t>ППк</a:t>
            </a:r>
            <a:r>
              <a:rPr lang="ru-RU" dirty="0" smtClean="0"/>
              <a:t>: разработка адаптированной основной общеобразовательной программы, разработка индивидуального учебного плана, адаптация учебных и контрольно-измерительных материалов, предоставление услуг </a:t>
            </a:r>
            <a:r>
              <a:rPr lang="ru-RU" dirty="0" err="1" smtClean="0"/>
              <a:t>тьютора</a:t>
            </a:r>
            <a:r>
              <a:rPr lang="ru-RU" dirty="0" smtClean="0"/>
              <a:t> и ассистента (помощника), профилактика асоциального (</a:t>
            </a:r>
            <a:r>
              <a:rPr lang="ru-RU" dirty="0" err="1" smtClean="0"/>
              <a:t>девиантного</a:t>
            </a:r>
            <a:r>
              <a:rPr lang="ru-RU" dirty="0" smtClean="0"/>
              <a:t>) поведения обучающихся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Современная ситуация в реализации деятельности </a:t>
            </a:r>
            <a:r>
              <a:rPr lang="ru-RU" dirty="0" err="1" smtClean="0"/>
              <a:t>ППк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657704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Усложнение контингента школ (увеличение количества детей с ОВЗ);</a:t>
            </a:r>
          </a:p>
          <a:p>
            <a:pPr algn="just"/>
            <a:r>
              <a:rPr lang="ru-RU" smtClean="0"/>
              <a:t>Отсутствие </a:t>
            </a:r>
            <a:r>
              <a:rPr lang="ru-RU" dirty="0" smtClean="0"/>
              <a:t>качественного подхода к реализации АООП и ПП сопровождения обучающихся с ОВЗ в общеобразовательной школе: неумение правильно оценить достижения детей с ОВЗ, формальный подход к работе </a:t>
            </a:r>
            <a:r>
              <a:rPr lang="ru-RU" dirty="0" err="1" smtClean="0"/>
              <a:t>ППконсилиума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4755</TotalTime>
  <Words>1696</Words>
  <Application>Microsoft Office PowerPoint</Application>
  <PresentationFormat>Экран (4:3)</PresentationFormat>
  <Paragraphs>116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Calibri</vt:lpstr>
      <vt:lpstr>Georgia</vt:lpstr>
      <vt:lpstr>Times New Roman</vt:lpstr>
      <vt:lpstr>Trebuchet MS</vt:lpstr>
      <vt:lpstr>Wingdings 2</vt:lpstr>
      <vt:lpstr>Городская</vt:lpstr>
      <vt:lpstr> Организация и содержание деятельности психолого-педагогического консилиума по выявлению детей с ОВЗ.</vt:lpstr>
      <vt:lpstr>Федеральный Закон «Об образовании в Российской Федерации»</vt:lpstr>
      <vt:lpstr>Федеральный Закон «Об образовании в Российской Федерации»</vt:lpstr>
      <vt:lpstr>Федеральный Закон «Об образовании в Российской Федерации» </vt:lpstr>
      <vt:lpstr>Ребенок с ОВЗ ≠ Ребенок-инвалид</vt:lpstr>
      <vt:lpstr>Статистика</vt:lpstr>
      <vt:lpstr>Факторы, определяющие деятельность специалистов ППк в выявлении детей с ОВЗ:</vt:lpstr>
      <vt:lpstr>Инновации в деятельности ППк:</vt:lpstr>
      <vt:lpstr>Современная ситуация в реализации деятельности ППк:</vt:lpstr>
      <vt:lpstr>Задачи ППк</vt:lpstr>
      <vt:lpstr>Группы детей, нуждающихся в ПП сопровождении</vt:lpstr>
      <vt:lpstr>Алгоритм педагогических действий по выявлению детей с ОВЗ</vt:lpstr>
      <vt:lpstr>Обращаем внимание на детей, имеющих</vt:lpstr>
      <vt:lpstr>Классификация психолого-педагогических параметров, лежащих в основе выявления детей с трудностями в обучении, развитии, адаптации</vt:lpstr>
      <vt:lpstr>Диагностические консилиумы</vt:lpstr>
      <vt:lpstr>ВАЖНО</vt:lpstr>
      <vt:lpstr>Механизм подготовки и проведения диагностического консилиума</vt:lpstr>
      <vt:lpstr>Работа с родителями </vt:lpstr>
      <vt:lpstr>В случае согласия родителей на обследование ребенка на ПМПК</vt:lpstr>
      <vt:lpstr>В случае несогласия родителей с рекомендациями диагностического консилиума</vt:lpstr>
      <vt:lpstr>Работа с родителями в случае несогласия</vt:lpstr>
      <vt:lpstr>Отчет о проделанной коррекционно-развивающей работе с ребенком, родители которого не согласны с решением ППк о посещении ПМПК</vt:lpstr>
      <vt:lpstr>Оценивание коррекционно-развивающей работы</vt:lpstr>
      <vt:lpstr>ВАЖНО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Инновации в деятельности ПМПК и ПМПк</dc:title>
  <dc:creator>Быкова</dc:creator>
  <cp:lastModifiedBy>Марина Быкова</cp:lastModifiedBy>
  <cp:revision>70</cp:revision>
  <dcterms:created xsi:type="dcterms:W3CDTF">2017-11-20T01:59:24Z</dcterms:created>
  <dcterms:modified xsi:type="dcterms:W3CDTF">2023-03-16T01:57:34Z</dcterms:modified>
</cp:coreProperties>
</file>