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0" r:id="rId1"/>
  </p:sldMasterIdLst>
  <p:sldIdLst>
    <p:sldId id="256" r:id="rId2"/>
    <p:sldId id="257" r:id="rId3"/>
    <p:sldId id="261" r:id="rId4"/>
    <p:sldId id="258" r:id="rId5"/>
    <p:sldId id="259" r:id="rId6"/>
    <p:sldId id="260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5684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180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990190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115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186701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8069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6459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3872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8089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389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36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2931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529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89661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9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3513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C6667-E07E-4E8B-BCB2-83DF382C8281}" type="datetimeFigureOut">
              <a:rPr lang="ru-RU" smtClean="0"/>
              <a:t>16.03.2023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09699F7E-D0A6-4050-9B32-AEC7328E215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06165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  <p:sldLayoutId id="2147483755" r:id="rId15"/>
    <p:sldLayoutId id="214748375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90644" y="4668715"/>
            <a:ext cx="8129302" cy="1411001"/>
          </a:xfrm>
        </p:spPr>
        <p:txBody>
          <a:bodyPr/>
          <a:lstStyle/>
          <a:p>
            <a:r>
              <a:rPr lang="ru-RU" dirty="0" smtClean="0"/>
              <a:t>Шубина К. А.,</a:t>
            </a:r>
            <a:br>
              <a:rPr lang="ru-RU" dirty="0" smtClean="0"/>
            </a:br>
            <a:r>
              <a:rPr lang="ru-RU" dirty="0" smtClean="0"/>
              <a:t>учитель-дефектолог </a:t>
            </a:r>
            <a:br>
              <a:rPr lang="ru-RU" dirty="0" smtClean="0"/>
            </a:br>
            <a:r>
              <a:rPr lang="ru-RU" dirty="0" smtClean="0"/>
              <a:t>центральной ПМПК</a:t>
            </a:r>
            <a:br>
              <a:rPr lang="ru-RU" dirty="0" smtClean="0"/>
            </a:br>
            <a:r>
              <a:rPr lang="ru-RU" dirty="0" smtClean="0"/>
              <a:t>АКЦ ППМС-помощи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35269" y="1259450"/>
            <a:ext cx="880110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Организационно-содержательные аспекты выбора варианта АООП для обучающихся различных нозологий.</a:t>
            </a:r>
            <a:endParaRPr lang="ru-RU" sz="4400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948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842" y="873369"/>
            <a:ext cx="8596668" cy="1320800"/>
          </a:xfrm>
        </p:spPr>
        <p:txBody>
          <a:bodyPr/>
          <a:lstStyle/>
          <a:p>
            <a:pPr algn="ctr"/>
            <a:r>
              <a:rPr lang="ru-RU" dirty="0"/>
              <a:t>Категории обучающихся с ОВЗ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8068" y="1925516"/>
            <a:ext cx="10603523" cy="4686300"/>
          </a:xfrm>
        </p:spPr>
        <p:txBody>
          <a:bodyPr>
            <a:normAutofit/>
          </a:bodyPr>
          <a:lstStyle/>
          <a:p>
            <a:r>
              <a:rPr lang="ru-RU" sz="2400" dirty="0"/>
              <a:t>Обучающиеся с нарушением слуха </a:t>
            </a:r>
            <a:r>
              <a:rPr lang="ru-RU" sz="2000" dirty="0"/>
              <a:t>(слабослышащие и </a:t>
            </a:r>
            <a:r>
              <a:rPr lang="ru-RU" sz="2000" dirty="0" err="1"/>
              <a:t>неслышащие</a:t>
            </a:r>
            <a:r>
              <a:rPr lang="ru-RU" sz="2000" dirty="0"/>
              <a:t>)</a:t>
            </a:r>
          </a:p>
          <a:p>
            <a:r>
              <a:rPr lang="ru-RU" sz="2400" dirty="0"/>
              <a:t>Обучающиеся с нарушением зрения </a:t>
            </a:r>
            <a:r>
              <a:rPr lang="ru-RU" sz="2000" dirty="0"/>
              <a:t>(незрячие и слабовидящие)</a:t>
            </a:r>
          </a:p>
          <a:p>
            <a:r>
              <a:rPr lang="ru-RU" sz="2400" dirty="0"/>
              <a:t>Обучающиеся с тяжелыми нарушениями речи</a:t>
            </a:r>
          </a:p>
          <a:p>
            <a:r>
              <a:rPr lang="ru-RU" sz="2400" dirty="0"/>
              <a:t>Обучающиеся с нарушением опорно-двигательного аппарата</a:t>
            </a:r>
          </a:p>
          <a:p>
            <a:r>
              <a:rPr lang="ru-RU" sz="2400" dirty="0"/>
              <a:t>Обучающиеся с задержкой психического развития</a:t>
            </a:r>
          </a:p>
          <a:p>
            <a:r>
              <a:rPr lang="ru-RU" sz="2400" dirty="0"/>
              <a:t>Обучающиеся с умственной отсталостью</a:t>
            </a:r>
          </a:p>
          <a:p>
            <a:r>
              <a:rPr lang="ru-RU" sz="2400" dirty="0"/>
              <a:t>Обучающиеся с РАС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300220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128281"/>
              </p:ext>
            </p:extLst>
          </p:nvPr>
        </p:nvGraphicFramePr>
        <p:xfrm>
          <a:off x="536333" y="465992"/>
          <a:ext cx="8950566" cy="56974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64767">
                  <a:extLst>
                    <a:ext uri="{9D8B030D-6E8A-4147-A177-3AD203B41FA5}">
                      <a16:colId xmlns:a16="http://schemas.microsoft.com/office/drawing/2014/main" val="862725132"/>
                    </a:ext>
                  </a:extLst>
                </a:gridCol>
                <a:gridCol w="1075116">
                  <a:extLst>
                    <a:ext uri="{9D8B030D-6E8A-4147-A177-3AD203B41FA5}">
                      <a16:colId xmlns:a16="http://schemas.microsoft.com/office/drawing/2014/main" val="3440719663"/>
                    </a:ext>
                  </a:extLst>
                </a:gridCol>
                <a:gridCol w="1083859">
                  <a:extLst>
                    <a:ext uri="{9D8B030D-6E8A-4147-A177-3AD203B41FA5}">
                      <a16:colId xmlns:a16="http://schemas.microsoft.com/office/drawing/2014/main" val="4015220591"/>
                    </a:ext>
                  </a:extLst>
                </a:gridCol>
                <a:gridCol w="1002474">
                  <a:extLst>
                    <a:ext uri="{9D8B030D-6E8A-4147-A177-3AD203B41FA5}">
                      <a16:colId xmlns:a16="http://schemas.microsoft.com/office/drawing/2014/main" val="4125000035"/>
                    </a:ext>
                  </a:extLst>
                </a:gridCol>
                <a:gridCol w="824350">
                  <a:extLst>
                    <a:ext uri="{9D8B030D-6E8A-4147-A177-3AD203B41FA5}">
                      <a16:colId xmlns:a16="http://schemas.microsoft.com/office/drawing/2014/main" val="710283020"/>
                    </a:ext>
                  </a:extLst>
                </a:gridCol>
              </a:tblGrid>
              <a:tr h="4142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Категории детей с ОВЗ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rgbClr val="002060"/>
                          </a:solidFill>
                          <a:effectLst/>
                        </a:rPr>
                        <a:t>Варианты ФГОС</a:t>
                      </a:r>
                      <a:endParaRPr lang="ru-RU" sz="240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42990239"/>
                  </a:ext>
                </a:extLst>
              </a:tr>
              <a:tr h="414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Глухие дети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1.1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1.2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1.3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1.4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82385992"/>
                  </a:ext>
                </a:extLst>
              </a:tr>
              <a:tr h="8502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Слабослышащие и позднооглохшие дети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2.1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2.3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92498450"/>
                  </a:ext>
                </a:extLst>
              </a:tr>
              <a:tr h="414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Слепые дети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3.1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3.2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3.3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3.4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3806059"/>
                  </a:ext>
                </a:extLst>
              </a:tr>
              <a:tr h="414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Слабовидящие 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4.1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4.2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4.3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7446395"/>
                  </a:ext>
                </a:extLst>
              </a:tr>
              <a:tr h="8502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Дети с тяжелыми нарушениями речи (ТНР)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5.1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5.2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02199748"/>
                  </a:ext>
                </a:extLst>
              </a:tr>
              <a:tr h="85028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Дети с двигательными нарушениями (НОДА)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6.1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6.2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6.3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6.4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513847"/>
                  </a:ext>
                </a:extLst>
              </a:tr>
              <a:tr h="4142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Дети с ЗПР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7.1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7.2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 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070372139"/>
                  </a:ext>
                </a:extLst>
              </a:tr>
              <a:tr h="107531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Дети с расстройствами аутистического спектра (РАС)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8.1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8.2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8.3</a:t>
                      </a:r>
                      <a:endParaRPr lang="ru-RU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8.4</a:t>
                      </a:r>
                      <a:endParaRPr lang="ru-RU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24388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61234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АООП ООО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89184" y="1635369"/>
            <a:ext cx="7884817" cy="4405993"/>
          </a:xfrm>
        </p:spPr>
        <p:txBody>
          <a:bodyPr/>
          <a:lstStyle/>
          <a:p>
            <a:r>
              <a:rPr lang="ru-RU" sz="2800" dirty="0"/>
              <a:t>Для обучающихся с нарушением слуха</a:t>
            </a:r>
          </a:p>
          <a:p>
            <a:r>
              <a:rPr lang="ru-RU" sz="2800" dirty="0"/>
              <a:t>Для слабослышащих обучающихся</a:t>
            </a:r>
          </a:p>
          <a:p>
            <a:r>
              <a:rPr lang="ru-RU" sz="2800" dirty="0"/>
              <a:t>Для слепых обучающихся</a:t>
            </a:r>
          </a:p>
          <a:p>
            <a:r>
              <a:rPr lang="ru-RU" sz="2800" dirty="0"/>
              <a:t>Для слабовидящих обучающихся</a:t>
            </a:r>
          </a:p>
          <a:p>
            <a:r>
              <a:rPr lang="ru-RU" sz="2800" dirty="0"/>
              <a:t>Для обучающихся с ТНР</a:t>
            </a:r>
          </a:p>
          <a:p>
            <a:r>
              <a:rPr lang="ru-RU" sz="2800" dirty="0"/>
              <a:t>Для обучающихся с НОДА</a:t>
            </a:r>
          </a:p>
          <a:p>
            <a:r>
              <a:rPr lang="ru-RU" sz="2800" dirty="0"/>
              <a:t>Для обучающихся с ЗПР</a:t>
            </a:r>
          </a:p>
          <a:p>
            <a:r>
              <a:rPr lang="ru-RU" sz="2800" dirty="0" smtClean="0"/>
              <a:t>Для </a:t>
            </a:r>
            <a:r>
              <a:rPr lang="ru-RU" sz="2800" dirty="0"/>
              <a:t>обучающихся с РАС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2055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Сроки освоения АООП ООО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714500"/>
            <a:ext cx="9785512" cy="45280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/>
              <a:t>Зависят от варианта АООП </a:t>
            </a:r>
            <a:r>
              <a:rPr lang="ru-RU" sz="2000" dirty="0" smtClean="0"/>
              <a:t>НОО:</a:t>
            </a:r>
          </a:p>
          <a:p>
            <a:pPr marL="0" indent="0">
              <a:buNone/>
            </a:pPr>
            <a:endParaRPr lang="ru-RU" sz="2000" dirty="0"/>
          </a:p>
          <a:p>
            <a:r>
              <a:rPr lang="ru-RU" sz="2400" dirty="0"/>
              <a:t>АООП для глухих обучающихся: вариант 1.1 – 9 </a:t>
            </a:r>
            <a:r>
              <a:rPr lang="ru-RU" sz="2400" dirty="0" err="1"/>
              <a:t>кл</a:t>
            </a:r>
            <a:r>
              <a:rPr lang="ru-RU" sz="2400" dirty="0"/>
              <a:t>.;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вариант </a:t>
            </a:r>
            <a:r>
              <a:rPr lang="ru-RU" sz="2400" dirty="0"/>
              <a:t>1.2 – 10 </a:t>
            </a:r>
            <a:r>
              <a:rPr lang="ru-RU" sz="2400" dirty="0" err="1"/>
              <a:t>кл</a:t>
            </a:r>
            <a:r>
              <a:rPr lang="ru-RU" sz="2400" dirty="0"/>
              <a:t>.</a:t>
            </a:r>
          </a:p>
          <a:p>
            <a:r>
              <a:rPr lang="ru-RU" sz="2400" dirty="0"/>
              <a:t>АООП для слабослышащих обучающихся: вариант 2.1,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2.2 (</a:t>
            </a:r>
            <a:r>
              <a:rPr lang="ru-RU" sz="2400" dirty="0"/>
              <a:t>1 отд.) – 9 </a:t>
            </a:r>
            <a:r>
              <a:rPr lang="ru-RU" sz="2400" dirty="0" err="1"/>
              <a:t>кл</a:t>
            </a:r>
            <a:r>
              <a:rPr lang="ru-RU" sz="2400" dirty="0"/>
              <a:t>., вариант 2.2 (2 отделение) – 10 </a:t>
            </a:r>
            <a:r>
              <a:rPr lang="ru-RU" sz="2400" dirty="0" err="1"/>
              <a:t>кл</a:t>
            </a:r>
            <a:r>
              <a:rPr lang="ru-RU" sz="2400" dirty="0"/>
              <a:t>.</a:t>
            </a:r>
          </a:p>
          <a:p>
            <a:r>
              <a:rPr lang="ru-RU" sz="2400" dirty="0"/>
              <a:t>АООП  НОДА: вариант 6.1  - 9 </a:t>
            </a:r>
            <a:r>
              <a:rPr lang="ru-RU" sz="2400" dirty="0" err="1"/>
              <a:t>кл</a:t>
            </a:r>
            <a:r>
              <a:rPr lang="ru-RU" sz="2400" dirty="0"/>
              <a:t>.; вариант 6.2 – 10 </a:t>
            </a:r>
            <a:r>
              <a:rPr lang="ru-RU" sz="2400" dirty="0" err="1"/>
              <a:t>кл</a:t>
            </a:r>
            <a:r>
              <a:rPr lang="ru-RU" sz="2400" dirty="0"/>
              <a:t>.</a:t>
            </a:r>
          </a:p>
          <a:p>
            <a:r>
              <a:rPr lang="ru-RU" sz="2400" dirty="0"/>
              <a:t>АООП  ТНР: вариант 5.1 – 9 </a:t>
            </a:r>
            <a:r>
              <a:rPr lang="ru-RU" sz="2400" dirty="0" err="1"/>
              <a:t>кл</a:t>
            </a:r>
            <a:r>
              <a:rPr lang="ru-RU" sz="2400" dirty="0"/>
              <a:t>.; вариант 5.2 – 10 </a:t>
            </a:r>
            <a:r>
              <a:rPr lang="ru-RU" sz="2400" dirty="0" err="1"/>
              <a:t>кл</a:t>
            </a:r>
            <a:r>
              <a:rPr lang="ru-RU" sz="2400" dirty="0"/>
              <a:t>.</a:t>
            </a:r>
          </a:p>
          <a:p>
            <a:r>
              <a:rPr lang="ru-RU" sz="2400" dirty="0"/>
              <a:t>АООП  ЗПР: варианты 7.1, 7.2 – 9 </a:t>
            </a:r>
            <a:r>
              <a:rPr lang="ru-RU" sz="2400" dirty="0" err="1"/>
              <a:t>кл</a:t>
            </a:r>
            <a:r>
              <a:rPr lang="ru-RU" sz="2400" dirty="0"/>
              <a:t>.         </a:t>
            </a:r>
          </a:p>
          <a:p>
            <a:r>
              <a:rPr lang="ru-RU" sz="2400" dirty="0" smtClean="0"/>
              <a:t>АООП  </a:t>
            </a:r>
            <a:r>
              <a:rPr lang="ru-RU" sz="2400" dirty="0"/>
              <a:t>РАС: вариант 8.1  - 9 </a:t>
            </a:r>
            <a:r>
              <a:rPr lang="ru-RU" sz="2400" dirty="0" err="1"/>
              <a:t>кл</a:t>
            </a:r>
            <a:r>
              <a:rPr lang="ru-RU" sz="2400" dirty="0"/>
              <a:t>.; вариант 8.2 – 10 </a:t>
            </a:r>
            <a:r>
              <a:rPr lang="ru-RU" sz="2400" dirty="0" err="1"/>
              <a:t>кл</a:t>
            </a:r>
            <a:r>
              <a:rPr lang="ru-RU" sz="24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7647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/>
              <a:t>Федеральная АООП обучающихся с УО 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>(</a:t>
            </a:r>
            <a:r>
              <a:rPr lang="ru-RU" sz="2400" dirty="0"/>
              <a:t>утв. приказом Министерства просвещения </a:t>
            </a:r>
            <a:r>
              <a:rPr lang="ru-RU" sz="2400" dirty="0" smtClean="0"/>
              <a:t>РФ </a:t>
            </a:r>
            <a:r>
              <a:rPr lang="ru-RU" sz="2400" dirty="0"/>
              <a:t>от 24.11.2022 №</a:t>
            </a:r>
            <a:r>
              <a:rPr lang="ru-RU" sz="2400" dirty="0" smtClean="0"/>
              <a:t>1026)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9277" y="2118946"/>
            <a:ext cx="11403623" cy="4237892"/>
          </a:xfrm>
        </p:spPr>
        <p:txBody>
          <a:bodyPr>
            <a:normAutofit/>
          </a:bodyPr>
          <a:lstStyle/>
          <a:p>
            <a:r>
              <a:rPr lang="ru-RU" sz="2400" dirty="0"/>
              <a:t>АООП образования обучающихся с </a:t>
            </a:r>
            <a:r>
              <a:rPr lang="ru-RU" sz="2400" dirty="0" smtClean="0"/>
              <a:t>УО </a:t>
            </a:r>
            <a:endParaRPr lang="ru-RU" sz="2400" dirty="0"/>
          </a:p>
          <a:p>
            <a:r>
              <a:rPr lang="ru-RU" sz="2400" dirty="0"/>
              <a:t>АООП образования глухих обучающихся с УО</a:t>
            </a:r>
          </a:p>
          <a:p>
            <a:r>
              <a:rPr lang="ru-RU" sz="2400" dirty="0"/>
              <a:t>АООП образования слабослышащих и позднооглохших обучающихся с УО</a:t>
            </a:r>
          </a:p>
          <a:p>
            <a:r>
              <a:rPr lang="ru-RU" sz="2400" dirty="0"/>
              <a:t>АООП образования слепых обучающихся с УО</a:t>
            </a:r>
          </a:p>
          <a:p>
            <a:r>
              <a:rPr lang="ru-RU" sz="2400" dirty="0"/>
              <a:t>АООП образования слабовидящих обучающихся с УО</a:t>
            </a:r>
          </a:p>
          <a:p>
            <a:r>
              <a:rPr lang="ru-RU" sz="2400" dirty="0"/>
              <a:t>АООП образования обучающихся с </a:t>
            </a:r>
            <a:r>
              <a:rPr lang="ru-RU" sz="2400" dirty="0" err="1"/>
              <a:t>нода</a:t>
            </a:r>
            <a:r>
              <a:rPr lang="ru-RU" sz="2400" dirty="0"/>
              <a:t> с УО</a:t>
            </a:r>
          </a:p>
          <a:p>
            <a:r>
              <a:rPr lang="ru-RU" sz="2400" dirty="0"/>
              <a:t>АООП образования обучающихся с рас с УО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9346687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78</TotalTime>
  <Words>229</Words>
  <Application>Microsoft Office PowerPoint</Application>
  <PresentationFormat>Широкоэкранный</PresentationFormat>
  <Paragraphs>78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Calibri</vt:lpstr>
      <vt:lpstr>Times New Roman</vt:lpstr>
      <vt:lpstr>Trebuchet MS</vt:lpstr>
      <vt:lpstr>Wingdings 3</vt:lpstr>
      <vt:lpstr>Аспект</vt:lpstr>
      <vt:lpstr>Презентация PowerPoint</vt:lpstr>
      <vt:lpstr>Категории обучающихся с ОВЗ</vt:lpstr>
      <vt:lpstr>Презентация PowerPoint</vt:lpstr>
      <vt:lpstr>АООП ООО</vt:lpstr>
      <vt:lpstr>Сроки освоения АООП ООО</vt:lpstr>
      <vt:lpstr>Федеральная АООП обучающихся с УО  (утв. приказом Министерства просвещения РФ от 24.11.2022 №1026)</vt:lpstr>
    </vt:vector>
  </TitlesOfParts>
  <Company>ORG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 Владимировна Цевелева</dc:creator>
  <cp:lastModifiedBy>Юлия Владимировна Цевелева</cp:lastModifiedBy>
  <cp:revision>13</cp:revision>
  <dcterms:created xsi:type="dcterms:W3CDTF">2023-03-13T01:47:06Z</dcterms:created>
  <dcterms:modified xsi:type="dcterms:W3CDTF">2023-03-16T03:56:46Z</dcterms:modified>
</cp:coreProperties>
</file>