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9" r:id="rId4"/>
    <p:sldId id="274" r:id="rId5"/>
    <p:sldId id="269" r:id="rId6"/>
    <p:sldId id="263" r:id="rId7"/>
    <p:sldId id="278" r:id="rId8"/>
    <p:sldId id="270" r:id="rId9"/>
    <p:sldId id="275" r:id="rId10"/>
    <p:sldId id="276" r:id="rId11"/>
    <p:sldId id="281" r:id="rId12"/>
    <p:sldId id="280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8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7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6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37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46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1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1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1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5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2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3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9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0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1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96FA5A-C239-4A21-A98D-3A1F83F5B16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1F2A51-355D-4917-BEB8-EC0E2D6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sy.ru/learning-difficulties" TargetMode="External"/><Relationship Id="rId2" Type="http://schemas.openxmlformats.org/officeDocument/2006/relationships/hyperlink" Target="https://www.rosps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pms22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vz@ppms22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Рекомендуемые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49181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14" y="372534"/>
            <a:ext cx="11168483" cy="11715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Программы по работе с обучающимися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59" y="1548440"/>
            <a:ext cx="4664165" cy="5309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Ссылка на эл. ресурс ЦИФРОВОЙ ПЛАТФОРМЫ ПРОГРАММ:</a:t>
            </a:r>
          </a:p>
          <a:p>
            <a:r>
              <a:rPr lang="ru-RU" u="sng" dirty="0">
                <a:hlinkClick r:id="rId2"/>
              </a:rPr>
              <a:t>Федерация психологов образования России</a:t>
            </a:r>
            <a:r>
              <a:rPr lang="ru-RU" u="sng" dirty="0"/>
              <a:t>, </a:t>
            </a:r>
            <a:r>
              <a:rPr lang="ru-RU" dirty="0"/>
              <a:t>официальный сайт. Открытый реестр рекомендуемых программ психологической помощи, вызывающих доверие профессионального сообщества. [Электронный ресурс]</a:t>
            </a:r>
            <a:r>
              <a:rPr lang="ru-RU" i="1" dirty="0"/>
              <a:t> </a:t>
            </a:r>
            <a:r>
              <a:rPr lang="ru-RU" dirty="0"/>
              <a:t>URL: </a:t>
            </a: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rospsy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learning</a:t>
            </a:r>
            <a:r>
              <a:rPr lang="ru-RU" u="sng" dirty="0">
                <a:hlinkClick r:id="rId3"/>
              </a:rPr>
              <a:t>-</a:t>
            </a:r>
            <a:r>
              <a:rPr lang="en-US" u="sng" dirty="0">
                <a:hlinkClick r:id="rId3"/>
              </a:rPr>
              <a:t>difficulties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48385-4930-4D61-A796-6E1416ED5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9" t="10181" r="30736" b="4444"/>
          <a:stretch/>
        </p:blipFill>
        <p:spPr>
          <a:xfrm>
            <a:off x="4954766" y="1477818"/>
            <a:ext cx="6445624" cy="52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02" y="70289"/>
            <a:ext cx="8534400" cy="1507067"/>
          </a:xfrm>
        </p:spPr>
        <p:txBody>
          <a:bodyPr/>
          <a:lstStyle/>
          <a:p>
            <a:r>
              <a:rPr lang="ru-RU" dirty="0"/>
              <a:t>Презентация будет размещена: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99" y="823823"/>
            <a:ext cx="8534400" cy="179860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https://ppms22.ru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533" t="9434" r="29953" b="51699"/>
          <a:stretch/>
        </p:blipFill>
        <p:spPr>
          <a:xfrm>
            <a:off x="-657083" y="2204612"/>
            <a:ext cx="7134045" cy="2665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486" t="19623" r="32217" b="25534"/>
          <a:stretch/>
        </p:blipFill>
        <p:spPr>
          <a:xfrm>
            <a:off x="5072332" y="3212655"/>
            <a:ext cx="4425352" cy="3761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4033" t="38616" r="20967" b="35220"/>
          <a:stretch/>
        </p:blipFill>
        <p:spPr>
          <a:xfrm>
            <a:off x="7355381" y="1418359"/>
            <a:ext cx="5486400" cy="179429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449902" y="1865744"/>
            <a:ext cx="914400" cy="989599"/>
          </a:xfrm>
          <a:prstGeom prst="straightConnector1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69743" y="5262113"/>
            <a:ext cx="2389517" cy="595223"/>
          </a:xfrm>
          <a:prstGeom prst="straightConnector1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557404" y="3036498"/>
            <a:ext cx="428295" cy="2172545"/>
          </a:xfrm>
          <a:prstGeom prst="straightConnector1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4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769346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Вопросы и предложения: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47" y="1595886"/>
            <a:ext cx="11193137" cy="460299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E-mail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ovz@ppms22.ru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Телефон отдела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 работе с детьми с ОВЗ, инвалидностью</a:t>
            </a:r>
            <a:r>
              <a:rPr lang="ru-RU" sz="3600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: (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8-385-2) 50-24-38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Чат на </a:t>
            </a:r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Сферум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«Психологи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0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1797" y="1164566"/>
            <a:ext cx="8534400" cy="4813539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7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353381"/>
            <a:ext cx="8534400" cy="1321886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Примерное Положение о психолого-педагогическом</a:t>
            </a:r>
            <a:br>
              <a:rPr lang="ru-RU" sz="1800" b="1" dirty="0"/>
            </a:br>
            <a:r>
              <a:rPr lang="ru-RU" sz="1800" b="1" dirty="0"/>
              <a:t>консилиуме образовательной организации</a:t>
            </a:r>
            <a:r>
              <a:rPr lang="ru-RU" sz="1800" dirty="0"/>
              <a:t> </a:t>
            </a:r>
            <a:br>
              <a:rPr lang="ru-RU" dirty="0"/>
            </a:br>
            <a:r>
              <a:rPr lang="ru-RU" sz="2400" dirty="0"/>
              <a:t>на сайте</a:t>
            </a:r>
            <a:r>
              <a:rPr lang="en-US" sz="2400" dirty="0"/>
              <a:t>     </a:t>
            </a:r>
            <a:r>
              <a:rPr lang="ru-RU" sz="2400" dirty="0"/>
              <a:t> </a:t>
            </a:r>
            <a:r>
              <a:rPr lang="en-US" sz="2400" dirty="0"/>
              <a:t>ppms22.ru</a:t>
            </a:r>
            <a:br>
              <a:rPr lang="ru-RU" sz="2400" dirty="0"/>
            </a:br>
            <a:r>
              <a:rPr lang="en-US" sz="1800" i="1" dirty="0">
                <a:latin typeface="+mn-lt"/>
              </a:rPr>
              <a:t>https://ppms22.ru/educator/dokumenty-po-organizatsii-psikhologo-pedagogicheskoy-pomoshchi-obuchayushchimsya/regionalnye-dokumenty.html</a:t>
            </a:r>
            <a:endParaRPr lang="ru-RU" sz="1800" i="1" dirty="0"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081" t="4105" r="28038" b="70354"/>
          <a:stretch/>
        </p:blipFill>
        <p:spPr bwMode="auto">
          <a:xfrm>
            <a:off x="79456" y="1806561"/>
            <a:ext cx="3947590" cy="128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2700" t="12771" r="13928" b="18814"/>
          <a:stretch/>
        </p:blipFill>
        <p:spPr bwMode="auto">
          <a:xfrm>
            <a:off x="1544417" y="2925600"/>
            <a:ext cx="435864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8337" t="5245" r="12518" b="19270"/>
          <a:stretch/>
        </p:blipFill>
        <p:spPr bwMode="auto">
          <a:xfrm>
            <a:off x="4443970" y="3623238"/>
            <a:ext cx="4701540" cy="2522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2699" t="16420" r="12518" b="22007"/>
          <a:stretch/>
        </p:blipFill>
        <p:spPr bwMode="auto">
          <a:xfrm>
            <a:off x="7444848" y="1524239"/>
            <a:ext cx="444246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130061" y="2665628"/>
            <a:ext cx="1121434" cy="64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55011" y="5072332"/>
            <a:ext cx="1112808" cy="992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49970" y="5650302"/>
            <a:ext cx="1078302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771736" y="3036498"/>
            <a:ext cx="810883" cy="77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6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ГОС образования обучающихся с умственной отсталостью (интеллектуальными нарушениями). ФГОС ОВЗ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1566" t="27138" r="33170" b="38198"/>
          <a:stretch/>
        </p:blipFill>
        <p:spPr bwMode="auto">
          <a:xfrm>
            <a:off x="1241867" y="913890"/>
            <a:ext cx="3890512" cy="5641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C1A80-6F2B-45B8-818E-AA312466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8" t="21830" r="34412" b="15294"/>
          <a:stretch/>
        </p:blipFill>
        <p:spPr>
          <a:xfrm>
            <a:off x="5952565" y="913890"/>
            <a:ext cx="4930589" cy="56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020" y="582284"/>
            <a:ext cx="10058400" cy="94459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Взаимодействие ПМПК и ПП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685" y="1526876"/>
            <a:ext cx="10245456" cy="51240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Принятие от родителей документации (изучение заключения ПМПК, письменное Согласие родителей на проведение психолого-педагогического обследования 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сопровождение ребенка, а также Заявление о создании специальных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образовательных условий для обучающихся с ОВЗ/инвалидностью). 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работы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 сопровождению детей с ОВЗ.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Обследование ребенка специалистами  - с целью создания ему в организации необходимых образовательных условий (сентябрь – промежуточное обследование - апрель).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Фиксация работы в протоколах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Составление Коллегиального заключения по обучающемуся и выход на индивидуальный план коррекционно-развивающей работы с ним.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/>
          <p:cNvSpPr txBox="1">
            <a:spLocks noGrp="1"/>
          </p:cNvSpPr>
          <p:nvPr>
            <p:ph type="title"/>
          </p:nvPr>
        </p:nvSpPr>
        <p:spPr>
          <a:xfrm>
            <a:off x="3504011" y="229769"/>
            <a:ext cx="616705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872" y="1188116"/>
            <a:ext cx="3795234" cy="556681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8343" t="20067" r="17519" b="7682"/>
          <a:stretch/>
        </p:blipFill>
        <p:spPr bwMode="auto">
          <a:xfrm>
            <a:off x="1371600" y="1188116"/>
            <a:ext cx="5126467" cy="5158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6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507162"/>
            <a:ext cx="9144000" cy="109220"/>
          </a:xfrm>
          <a:custGeom>
            <a:avLst/>
            <a:gdLst/>
            <a:ahLst/>
            <a:cxnLst/>
            <a:rect l="l" t="t" r="r" b="b"/>
            <a:pathLst>
              <a:path w="9144000" h="109220">
                <a:moveTo>
                  <a:pt x="0" y="108953"/>
                </a:moveTo>
                <a:lnTo>
                  <a:pt x="9144000" y="108953"/>
                </a:lnTo>
                <a:lnTo>
                  <a:pt x="9144000" y="0"/>
                </a:lnTo>
                <a:lnTo>
                  <a:pt x="0" y="0"/>
                </a:lnTo>
                <a:lnTo>
                  <a:pt x="0" y="1089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250825"/>
            <a:chOff x="-6350" y="0"/>
            <a:chExt cx="12204700" cy="2508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238125"/>
            </a:xfrm>
            <a:custGeom>
              <a:avLst/>
              <a:gdLst/>
              <a:ahLst/>
              <a:cxnLst/>
              <a:rect l="l" t="t" r="r" b="b"/>
              <a:pathLst>
                <a:path w="12192000" h="238125">
                  <a:moveTo>
                    <a:pt x="12192000" y="0"/>
                  </a:moveTo>
                  <a:lnTo>
                    <a:pt x="0" y="0"/>
                  </a:lnTo>
                  <a:lnTo>
                    <a:pt x="0" y="238125"/>
                  </a:lnTo>
                  <a:lnTo>
                    <a:pt x="12192000" y="2381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238125"/>
            </a:xfrm>
            <a:custGeom>
              <a:avLst/>
              <a:gdLst/>
              <a:ahLst/>
              <a:cxnLst/>
              <a:rect l="l" t="t" r="r" b="b"/>
              <a:pathLst>
                <a:path w="12192000" h="238125">
                  <a:moveTo>
                    <a:pt x="0" y="0"/>
                  </a:moveTo>
                  <a:lnTo>
                    <a:pt x="12192000" y="0"/>
                  </a:lnTo>
                  <a:lnTo>
                    <a:pt x="12192000" y="238125"/>
                  </a:ln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6350" y="6609765"/>
            <a:ext cx="12204700" cy="246379"/>
            <a:chOff x="-6350" y="6609765"/>
            <a:chExt cx="12204700" cy="246379"/>
          </a:xfrm>
        </p:grpSpPr>
        <p:sp>
          <p:nvSpPr>
            <p:cNvPr id="7" name="object 7"/>
            <p:cNvSpPr/>
            <p:nvPr/>
          </p:nvSpPr>
          <p:spPr>
            <a:xfrm>
              <a:off x="0" y="6616115"/>
              <a:ext cx="12192000" cy="233679"/>
            </a:xfrm>
            <a:custGeom>
              <a:avLst/>
              <a:gdLst/>
              <a:ahLst/>
              <a:cxnLst/>
              <a:rect l="l" t="t" r="r" b="b"/>
              <a:pathLst>
                <a:path w="12192000" h="233679">
                  <a:moveTo>
                    <a:pt x="12192000" y="0"/>
                  </a:moveTo>
                  <a:lnTo>
                    <a:pt x="0" y="0"/>
                  </a:lnTo>
                  <a:lnTo>
                    <a:pt x="0" y="233260"/>
                  </a:lnTo>
                  <a:lnTo>
                    <a:pt x="12192000" y="233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16115"/>
              <a:ext cx="12192000" cy="233679"/>
            </a:xfrm>
            <a:custGeom>
              <a:avLst/>
              <a:gdLst/>
              <a:ahLst/>
              <a:cxnLst/>
              <a:rect l="l" t="t" r="r" b="b"/>
              <a:pathLst>
                <a:path w="12192000" h="233679">
                  <a:moveTo>
                    <a:pt x="12192000" y="0"/>
                  </a:moveTo>
                  <a:lnTo>
                    <a:pt x="0" y="0"/>
                  </a:lnTo>
                  <a:lnTo>
                    <a:pt x="0" y="233260"/>
                  </a:lnTo>
                  <a:lnTo>
                    <a:pt x="12192000" y="233260"/>
                  </a:lnTo>
                  <a:lnTo>
                    <a:pt x="1219200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6350" y="629335"/>
            <a:ext cx="12103100" cy="137795"/>
            <a:chOff x="-6350" y="629335"/>
            <a:chExt cx="12103100" cy="137795"/>
          </a:xfrm>
        </p:grpSpPr>
        <p:sp>
          <p:nvSpPr>
            <p:cNvPr id="10" name="object 10"/>
            <p:cNvSpPr/>
            <p:nvPr/>
          </p:nvSpPr>
          <p:spPr>
            <a:xfrm>
              <a:off x="0" y="635673"/>
              <a:ext cx="12090400" cy="125095"/>
            </a:xfrm>
            <a:custGeom>
              <a:avLst/>
              <a:gdLst/>
              <a:ahLst/>
              <a:cxnLst/>
              <a:rect l="l" t="t" r="r" b="b"/>
              <a:pathLst>
                <a:path w="12090400" h="125095">
                  <a:moveTo>
                    <a:pt x="12090400" y="0"/>
                  </a:moveTo>
                  <a:lnTo>
                    <a:pt x="0" y="0"/>
                  </a:lnTo>
                  <a:lnTo>
                    <a:pt x="0" y="124739"/>
                  </a:lnTo>
                  <a:lnTo>
                    <a:pt x="12090400" y="124739"/>
                  </a:lnTo>
                  <a:lnTo>
                    <a:pt x="120904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685"/>
              <a:ext cx="12090400" cy="125095"/>
            </a:xfrm>
            <a:custGeom>
              <a:avLst/>
              <a:gdLst/>
              <a:ahLst/>
              <a:cxnLst/>
              <a:rect l="l" t="t" r="r" b="b"/>
              <a:pathLst>
                <a:path w="12090400" h="125095">
                  <a:moveTo>
                    <a:pt x="0" y="0"/>
                  </a:moveTo>
                  <a:lnTo>
                    <a:pt x="12090400" y="0"/>
                  </a:lnTo>
                  <a:lnTo>
                    <a:pt x="12090400" y="124739"/>
                  </a:lnTo>
                  <a:lnTo>
                    <a:pt x="0" y="124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3810" y="291324"/>
            <a:ext cx="10111657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и ДЕФЕКТ</a:t>
            </a:r>
            <a:r>
              <a:rPr sz="2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ОЛОГИЧЕСКОЕ СОПРОВОЖДЕНИЕ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9664" y="1086706"/>
            <a:ext cx="11931015" cy="861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0480" rIns="0" bIns="0" rtlCol="0">
            <a:spAutoFit/>
          </a:bodyPr>
          <a:lstStyle/>
          <a:p>
            <a:pPr marL="219710" marR="155575" indent="41910" algn="ctr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sz="18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[Текст]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Вильшанская</a:t>
            </a:r>
            <a:r>
              <a:rPr sz="1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развития.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- 2010. 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32-40.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765" y="2415759"/>
            <a:ext cx="2763951" cy="374205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1709" y="2297830"/>
            <a:ext cx="2850776" cy="39618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4692" y="2411084"/>
            <a:ext cx="2850776" cy="38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264" t="26039" r="30094" b="8553"/>
          <a:stretch/>
        </p:blipFill>
        <p:spPr>
          <a:xfrm>
            <a:off x="5960852" y="524103"/>
            <a:ext cx="4589254" cy="5848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348" t="19874" r="33846" b="9811"/>
          <a:stretch/>
        </p:blipFill>
        <p:spPr>
          <a:xfrm>
            <a:off x="1691749" y="766742"/>
            <a:ext cx="3941300" cy="56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4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4" y="959518"/>
            <a:ext cx="6528987" cy="564260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11694" y="189168"/>
            <a:ext cx="6203698" cy="631599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пособия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207" y="959518"/>
            <a:ext cx="2445521" cy="3217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12" y="3422208"/>
            <a:ext cx="2400834" cy="31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97" y="353682"/>
            <a:ext cx="8534400" cy="543465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 по УО  для психолога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729" y="1000665"/>
            <a:ext cx="10728535" cy="58573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Антипова И.Г. Психология обучения детей с умственной отсталостью: методологические проблемы / Антипова И.Г., Володина И.С.// Психология обучения. - 2012. - № 9. - С. 12-24.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Исаев Д.Н. Умственная отсталость детей и подростков. - СПб.: Речь. - 2007. - 390с.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Кузьмина Т.И. Проблема психологического изучения личности при умственной отсталости / Кузьмина Т.И.// Коррекционная педагогика: теория и практика. - 2012. - № 2. - С.32-36.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Обучение детей с нарушениями интеллектуального развития: (Олигофренопедагогика): Учеб. пособие для студ.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высш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учеб, заведений / Под ред.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Б.П.Пузанова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- М.: Академия, 2001. - 272 с.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Петрова, В.Г. Психология умственно отсталых школьников: Учеб. пособие для студ. вузов / В.Г. Петрова, И.В. Белякова. - М.: Академия, 2011. - 325 с.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Программа образования учащихся с умеренной и тяжелой умственной отсталостью /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Л. Б.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Баряева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Д. И. Бойков, В. И.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Липакова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др.; Под. ред. Л. Б.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Баряевой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Н. Н. Яковлевой. —СПб.: ЦДК проф. Л. Б.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Баряевой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2011. — 480 с.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Шпек О. Люди с умственной отсталостью. Обучение и воспитание / Шпек О.; пер. с нем. А.П. Голубева; науч. ред. текста Н.М. Назарова. - М.: Академия, 2003. - 432 с.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367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582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Рекомендуемые источники</vt:lpstr>
      <vt:lpstr>Примерное Положение о психолого-педагогическом консилиуме образовательной организации  на сайте      ppms22.ru https://ppms22.ru/educator/dokumenty-po-organizatsii-psikhologo-pedagogicheskoy-pomoshchi-obuchayushchimsya/regionalnye-dokumenty.html</vt:lpstr>
      <vt:lpstr>Презентация PowerPoint</vt:lpstr>
      <vt:lpstr>Взаимодействие ПМПК и ППК</vt:lpstr>
      <vt:lpstr>Психологическое сопровождение</vt:lpstr>
      <vt:lpstr>ПСИХОЛОГО-ПЕДАГОГИЧЕСКОЕ и ДЕФЕКТОЛОГИЧЕСКОЕ СОПРОВОЖДЕНИЕ</vt:lpstr>
      <vt:lpstr>Презентация PowerPoint</vt:lpstr>
      <vt:lpstr>Учебно-методические пособия </vt:lpstr>
      <vt:lpstr>Литература по УО  для психолога</vt:lpstr>
      <vt:lpstr>Программы по работе с обучающимися </vt:lpstr>
      <vt:lpstr>Презентация будет размещена:</vt:lpstr>
      <vt:lpstr>Вопросы и предложения:</vt:lpstr>
      <vt:lpstr> Спасибо за внимание!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Антоновна Николаева</dc:creator>
  <cp:lastModifiedBy>Ирина Сергеевна Филоненко</cp:lastModifiedBy>
  <cp:revision>20</cp:revision>
  <dcterms:created xsi:type="dcterms:W3CDTF">2023-10-25T00:40:00Z</dcterms:created>
  <dcterms:modified xsi:type="dcterms:W3CDTF">2024-03-06T07:15:15Z</dcterms:modified>
</cp:coreProperties>
</file>