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03" r:id="rId3"/>
    <p:sldId id="304" r:id="rId4"/>
    <p:sldId id="472" r:id="rId5"/>
    <p:sldId id="474" r:id="rId6"/>
    <p:sldId id="471" r:id="rId7"/>
    <p:sldId id="473" r:id="rId8"/>
    <p:sldId id="475" r:id="rId9"/>
  </p:sldIdLst>
  <p:sldSz cx="12192000" cy="6858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Manrope" charset="0"/>
      <p:regular r:id="rId15"/>
      <p:bold r:id="rId16"/>
    </p:embeddedFont>
    <p:embeddedFont>
      <p:font typeface="Manrope ExtraBold" charset="0"/>
      <p:bold r:id="rId17"/>
    </p:embeddedFont>
    <p:embeddedFont>
      <p:font typeface="Manrope Medium" charset="0"/>
      <p:regular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68E"/>
    <a:srgbClr val="408FC6"/>
    <a:srgbClr val="1C3A59"/>
    <a:srgbClr val="D9D9D9"/>
    <a:srgbClr val="6ABDEF"/>
    <a:srgbClr val="FD5756"/>
    <a:srgbClr val="F6F5F5"/>
    <a:srgbClr val="CF2224"/>
    <a:srgbClr val="8F0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96" y="-576"/>
      </p:cViewPr>
      <p:guideLst>
        <p:guide orient="horz" pos="2160"/>
        <p:guide orient="horz" pos="3929"/>
        <p:guide orient="horz" pos="391"/>
        <p:guide pos="3840"/>
        <p:guide pos="347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FA864-FC3F-4EAE-B565-7CB7C7CFEBAB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A6538-379D-428F-B6F7-2028EF1FD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50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E93B58-D9C9-439E-BE61-4D54968EE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110399-F272-42D4-B7E4-05B9C17B0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954B8-DD5E-4781-BAB0-47D74FF7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FF2EA3-E782-4E29-B7CE-DAD84382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20D888-A793-4C25-ADBB-69D4424B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1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82DEFA-B038-4C6D-BBBF-86D463FD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2A18E3-767F-4542-A45B-481B600CB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AF6C86-7831-4429-A5D4-2CC17D68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C787E5-CA93-40AA-A527-F75BBD97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722864-2F6E-4367-83A6-71EFAD23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67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235ABD8-4D10-4C08-ABB0-3158133E6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09EF09-A440-4B1F-AD44-2B57B0F11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E5B99-A28D-4D65-90F5-60A5E568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886AE3-473D-483E-9FEE-82EBF470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B0EE32-936B-4E0C-AB39-51DD98C1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03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A5656-AC23-46B4-BF59-BC813AB9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7796D4-AA57-4734-9A9F-C0E37FA4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066C8C-AAF3-48BE-AEA2-821FDB63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EF35F9-C7C2-4C95-BE25-1B5C3D3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6B35BE-B06E-4ADA-89A6-43C6F3F5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52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EF20C-F565-47FA-B232-BA73AC21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CB8F57-FCDD-47E0-857A-A1C443D9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56ED3E-A8A7-48F3-8F20-9F3F7F10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A7CC8A-ECBB-437C-94B0-2DE9BA72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C5F8C1-CB3B-4B9E-A913-7DECFC05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38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27913-6057-4596-B6BE-E9A49890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D678F9-F069-4398-87D8-15831E9B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EAA551-CF7F-4017-B2F7-377BF4539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C9A9E3-B424-4469-8FE7-9B83D383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7CDC57-C267-4A64-A2AC-83B0B1A7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639FBF-AFF6-440A-B8F0-1E27E64E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96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86A68-A687-481A-91AE-04F30BD13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0CC3E9-6C9E-473B-BAF0-0A43BB72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B8928B-16F8-4B71-A4E3-58E495763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0F64D88-C01C-4C06-B3CF-719599134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E49BAF2-BA0A-4D19-8D9D-BD18C4924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9708E1F-2F16-46E8-87F0-8E54736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52A4272-04B7-462C-BC16-94100BDB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771B3C2-F4F8-4FC5-A814-897DDC9B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74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25C57-5A2C-47CD-AE99-5C15FDAE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048D3D-22A5-4214-8533-3DE81BFF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4626F03-41CE-49F4-8746-9BF32E7C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CF8C97-6194-43E4-8B60-1E19E776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54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ED8BD8-EA16-4C59-A42F-B3670A74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E17C99B-5458-495E-BBC3-C5C14570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8C983F-9B4F-4633-9D2C-C53FB823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68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F1CEF-05C2-4988-9C35-7A839A82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C90F34-34E4-48A8-A132-4DE0CE72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78C8C8-7BDD-48B0-A0FE-EC34C4EB5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405825-807C-4E28-A79A-0DCA8531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5D298-9AFA-491A-A0A1-678A5631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239705-3788-43C1-8C6B-D4343A8C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90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9E7C5-D80C-4AC7-8AA9-BFD8C4BA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26075B0-5932-4BA0-90BE-4A05C909C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AFC03E-DFBD-478F-B251-9C4FF51BF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A2D7F0-3ADE-4D2A-8B52-2B3DEB45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E9CADF-496E-431E-8680-C7922828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91391E-3B15-49F4-9BAF-AAB4B02B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55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A2B3A8-18E0-4CDB-9AC3-49DC56F1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F84D59-F1E2-41F8-B24B-34F5F3BE3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A59169-3022-4C51-9D00-C0076452F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A656-C0DB-4D08-90A2-161B765A5961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EFEB75-39F1-43DF-B45A-2E483F1F4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854080-58C7-457F-9DE8-A2A06A081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1B1A-727E-4501-B516-72FAE1771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8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23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4.sv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23.sv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4E048E0-DD20-4DC0-B78F-DFE697D760E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408FC6"/>
              </a:gs>
              <a:gs pos="100000">
                <a:srgbClr val="1D568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DF29DE-D374-4414-AB92-AE0BED82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98125" y="1279002"/>
            <a:ext cx="7117560" cy="42124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0C3FC0-9E40-40CC-ABA8-ED14B8C4E353}"/>
              </a:ext>
            </a:extLst>
          </p:cNvPr>
          <p:cNvSpPr txBox="1"/>
          <p:nvPr/>
        </p:nvSpPr>
        <p:spPr>
          <a:xfrm>
            <a:off x="439596" y="2208109"/>
            <a:ext cx="650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Опыт реализации проекта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anrope" pitchFamily="2" charset="0"/>
              </a:rPr>
              <a:t>«Родителям – о правах и социальных гарантиях»</a:t>
            </a:r>
            <a:endParaRPr lang="ru-RU" sz="2400" b="1" dirty="0">
              <a:solidFill>
                <a:schemeClr val="bg1"/>
              </a:solidFill>
              <a:latin typeface="Manrope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49A273-D33E-412D-B05E-E8B4A2A60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12786" y="2025758"/>
            <a:ext cx="3170760" cy="215611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B5A4B1F-B101-4EE2-A311-8FD74C1083B2}"/>
              </a:ext>
            </a:extLst>
          </p:cNvPr>
          <p:cNvSpPr/>
          <p:nvPr/>
        </p:nvSpPr>
        <p:spPr>
          <a:xfrm>
            <a:off x="601663" y="4602480"/>
            <a:ext cx="3073399" cy="482600"/>
          </a:xfrm>
          <a:prstGeom prst="rect">
            <a:avLst/>
          </a:prstGeom>
          <a:solidFill>
            <a:srgbClr val="408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8DAA9B-8D20-4659-9EE3-68D30A5E2477}"/>
              </a:ext>
            </a:extLst>
          </p:cNvPr>
          <p:cNvSpPr txBox="1"/>
          <p:nvPr/>
        </p:nvSpPr>
        <p:spPr>
          <a:xfrm>
            <a:off x="547665" y="4725302"/>
            <a:ext cx="4689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latin typeface="Manrope ExtraBold" pitchFamily="2" charset="0"/>
              </a:rPr>
              <a:t>Зайко</a:t>
            </a:r>
            <a:r>
              <a:rPr lang="ru-RU" sz="1400" dirty="0" smtClean="0">
                <a:solidFill>
                  <a:schemeClr val="bg1"/>
                </a:solidFill>
                <a:latin typeface="Manrope ExtraBold" pitchFamily="2" charset="0"/>
              </a:rPr>
              <a:t> Наталья Анатольевна,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Manrope ExtraBold" pitchFamily="2" charset="0"/>
              </a:rPr>
              <a:t>заведующий ЦРР – детского сада №11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Manrope ExtraBold" pitchFamily="2" charset="0"/>
              </a:rPr>
              <a:t>Мосолова Надежда Викторовна,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Manrope ExtraBold" pitchFamily="2" charset="0"/>
              </a:rPr>
              <a:t>старший воспитатель ЦРР – детского сада №11</a:t>
            </a:r>
            <a:endParaRPr lang="ru-RU" sz="1400" dirty="0">
              <a:solidFill>
                <a:schemeClr val="bg1"/>
              </a:solidFill>
              <a:latin typeface="Manrope Extra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AF5FBE-10F4-4D77-B1CA-78264870B4B8}"/>
              </a:ext>
            </a:extLst>
          </p:cNvPr>
          <p:cNvSpPr txBox="1"/>
          <p:nvPr/>
        </p:nvSpPr>
        <p:spPr>
          <a:xfrm>
            <a:off x="5260641" y="5977466"/>
            <a:ext cx="167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Manrope Medium" pitchFamily="2" charset="0"/>
              </a:rPr>
              <a:t>Заринск, </a:t>
            </a:r>
            <a:r>
              <a:rPr lang="ru-RU" sz="1600" dirty="0">
                <a:solidFill>
                  <a:schemeClr val="bg1"/>
                </a:solidFill>
                <a:latin typeface="Manrope Medium" pitchFamily="2" charset="0"/>
              </a:rPr>
              <a:t>2024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EC118FF-36CE-4819-918B-57CE0553E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1992" y="614361"/>
            <a:ext cx="1888568" cy="50961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D1C6F54-3F36-4048-BE13-A3FCD65C44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61" y="580030"/>
            <a:ext cx="570801" cy="592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938E008-B402-4C89-97FB-513DB17045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3808" y="546264"/>
            <a:ext cx="799447" cy="6412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E2365CF-3CB7-43BC-A825-1A48882AEA9C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8260" y="534390"/>
            <a:ext cx="757668" cy="689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0128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882812-1C46-4BD6-AE2C-23AF21EE0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1992" y="611181"/>
            <a:ext cx="1888568" cy="5096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CCFD6A-8FEB-4222-9BBD-615C9DCBB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63298" y="566546"/>
            <a:ext cx="891879" cy="606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64BDF88-16BF-4209-9A81-BB7E0C3FF2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61" y="580030"/>
            <a:ext cx="570801" cy="592329"/>
          </a:xfrm>
          <a:prstGeom prst="rect">
            <a:avLst/>
          </a:prstGeom>
        </p:spPr>
      </p:pic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xmlns="" id="{EEE07FF5-FDDC-47FD-AD56-4550D5A61AB2}"/>
              </a:ext>
            </a:extLst>
          </p:cNvPr>
          <p:cNvSpPr/>
          <p:nvPr/>
        </p:nvSpPr>
        <p:spPr>
          <a:xfrm>
            <a:off x="0" y="1332174"/>
            <a:ext cx="1058419" cy="1058419"/>
          </a:xfrm>
          <a:prstGeom prst="chevron">
            <a:avLst>
              <a:gd name="adj" fmla="val 4137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13B12DE-B132-4006-AF17-DCE9C8A7C99C}"/>
              </a:ext>
            </a:extLst>
          </p:cNvPr>
          <p:cNvSpPr/>
          <p:nvPr/>
        </p:nvSpPr>
        <p:spPr>
          <a:xfrm>
            <a:off x="914400" y="2137558"/>
            <a:ext cx="9927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C3A59"/>
                </a:solidFill>
                <a:latin typeface="Manrope Medium" pitchFamily="2" charset="0"/>
              </a:rPr>
              <a:t>повышение </a:t>
            </a:r>
            <a:r>
              <a:rPr lang="ru-RU" dirty="0" smtClean="0">
                <a:solidFill>
                  <a:srgbClr val="1C3A59"/>
                </a:solidFill>
                <a:latin typeface="Manrope Medium" pitchFamily="2" charset="0"/>
              </a:rPr>
              <a:t>правовой компетентности родителей дошкольников </a:t>
            </a:r>
            <a:endParaRPr lang="ru-RU" dirty="0">
              <a:solidFill>
                <a:srgbClr val="1C3A59"/>
              </a:solidFill>
              <a:latin typeface="Manrope Medium" pitchFamily="2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1038032" y="2762417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3A59"/>
                </a:solidFill>
                <a:latin typeface="Manrope ExtraBold" pitchFamily="2" charset="0"/>
              </a:rPr>
              <a:t>Задачи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4B4CB14-673A-42EB-B0BF-506EB69C1C37}"/>
              </a:ext>
            </a:extLst>
          </p:cNvPr>
          <p:cNvSpPr/>
          <p:nvPr/>
        </p:nvSpPr>
        <p:spPr>
          <a:xfrm>
            <a:off x="1038029" y="3259635"/>
            <a:ext cx="978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C3A59"/>
                </a:solidFill>
                <a:latin typeface="Manrope Medium" pitchFamily="2" charset="0"/>
              </a:rPr>
              <a:t>Создать условия для различных целевых </a:t>
            </a:r>
            <a:r>
              <a:rPr lang="ru-RU" dirty="0" smtClean="0">
                <a:solidFill>
                  <a:srgbClr val="1C3A59"/>
                </a:solidFill>
                <a:latin typeface="Manrope Medium" pitchFamily="2" charset="0"/>
              </a:rPr>
              <a:t> групп </a:t>
            </a:r>
            <a:r>
              <a:rPr lang="ru-RU" dirty="0">
                <a:solidFill>
                  <a:srgbClr val="1C3A59"/>
                </a:solidFill>
                <a:latin typeface="Manrope Medium" pitchFamily="2" charset="0"/>
              </a:rPr>
              <a:t>родителей (законных представителей) </a:t>
            </a:r>
            <a:r>
              <a:rPr lang="ru-RU" dirty="0" smtClean="0">
                <a:solidFill>
                  <a:srgbClr val="1C3A59"/>
                </a:solidFill>
                <a:latin typeface="Manrope Medium" pitchFamily="2" charset="0"/>
              </a:rPr>
              <a:t>в </a:t>
            </a:r>
            <a:r>
              <a:rPr lang="ru-RU" dirty="0">
                <a:solidFill>
                  <a:srgbClr val="1C3A59"/>
                </a:solidFill>
                <a:latin typeface="Manrope Medium" pitchFamily="2" charset="0"/>
              </a:rPr>
              <a:t>получении </a:t>
            </a:r>
            <a:r>
              <a:rPr lang="ru-RU" dirty="0" smtClean="0">
                <a:solidFill>
                  <a:srgbClr val="1C3A59"/>
                </a:solidFill>
                <a:latin typeface="Manrope Medium" pitchFamily="2" charset="0"/>
              </a:rPr>
              <a:t> правовой поддержки;</a:t>
            </a:r>
            <a:endParaRPr lang="ru-RU" dirty="0">
              <a:solidFill>
                <a:srgbClr val="1C3A59"/>
              </a:solidFill>
              <a:latin typeface="Manrope Medium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7FDC176-F874-4040-A974-E34436761BCB}"/>
              </a:ext>
            </a:extLst>
          </p:cNvPr>
          <p:cNvSpPr/>
          <p:nvPr/>
        </p:nvSpPr>
        <p:spPr>
          <a:xfrm>
            <a:off x="1038029" y="4064852"/>
            <a:ext cx="9922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3A59"/>
                </a:solidFill>
                <a:latin typeface="Manrope Medium" pitchFamily="2" charset="0"/>
              </a:rPr>
              <a:t>Способствовать повышению правовой грамотности в вопросах государственной поддержки родителей разных категорий (родителям, взявшим детей под опеку; многодетным и малообеспеченным, родителям -участникам СВО, родителям детей-инвалидов и др.) через </a:t>
            </a:r>
            <a:r>
              <a:rPr lang="ru-RU" dirty="0">
                <a:solidFill>
                  <a:srgbClr val="1C3A59"/>
                </a:solidFill>
                <a:latin typeface="Manrope Medium" pitchFamily="2" charset="0"/>
              </a:rPr>
              <a:t>разнообразные </a:t>
            </a:r>
            <a:r>
              <a:rPr lang="ru-RU" dirty="0" smtClean="0">
                <a:solidFill>
                  <a:srgbClr val="1C3A59"/>
                </a:solidFill>
                <a:latin typeface="Manrope Medium" pitchFamily="2" charset="0"/>
              </a:rPr>
              <a:t>формы просветительской деятельности.</a:t>
            </a:r>
            <a:endParaRPr lang="ru-RU" dirty="0">
              <a:solidFill>
                <a:srgbClr val="1C3A59"/>
              </a:solidFill>
              <a:latin typeface="Manrope Medium" pitchFamily="2" charset="0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05F5FB82-2E31-4104-BCC2-AEFCB9EB9F99}"/>
              </a:ext>
            </a:extLst>
          </p:cNvPr>
          <p:cNvGrpSpPr/>
          <p:nvPr/>
        </p:nvGrpSpPr>
        <p:grpSpPr>
          <a:xfrm>
            <a:off x="474922" y="3292898"/>
            <a:ext cx="553272" cy="553269"/>
            <a:chOff x="-10856004" y="-313073"/>
            <a:chExt cx="909052" cy="909047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2B1DE08-0D06-43A0-81FE-7E40BC582C74}"/>
                </a:ext>
              </a:extLst>
            </p:cNvPr>
            <p:cNvSpPr/>
            <p:nvPr/>
          </p:nvSpPr>
          <p:spPr>
            <a:xfrm>
              <a:off x="-10856004" y="-313073"/>
              <a:ext cx="909052" cy="909047"/>
            </a:xfrm>
            <a:prstGeom prst="ellipse">
              <a:avLst/>
            </a:prstGeom>
            <a:solidFill>
              <a:srgbClr val="F6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0873013-EA1E-497F-A179-ADD9C6EB82AE}"/>
                </a:ext>
              </a:extLst>
            </p:cNvPr>
            <p:cNvSpPr txBox="1"/>
            <p:nvPr/>
          </p:nvSpPr>
          <p:spPr>
            <a:xfrm>
              <a:off x="-10796992" y="-176664"/>
              <a:ext cx="829229" cy="657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1C3A59"/>
                  </a:solidFill>
                  <a:latin typeface="Manrope ExtraBold" pitchFamily="2" charset="0"/>
                </a:rPr>
                <a:t>01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E7B65186-8843-42AE-BFB7-98248B9EF79F}"/>
              </a:ext>
            </a:extLst>
          </p:cNvPr>
          <p:cNvGrpSpPr/>
          <p:nvPr/>
        </p:nvGrpSpPr>
        <p:grpSpPr>
          <a:xfrm>
            <a:off x="474922" y="4224231"/>
            <a:ext cx="553272" cy="553269"/>
            <a:chOff x="-10856004" y="-313073"/>
            <a:chExt cx="909052" cy="909047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918DF656-D24E-47C4-98CF-D4DB37C901BA}"/>
                </a:ext>
              </a:extLst>
            </p:cNvPr>
            <p:cNvSpPr/>
            <p:nvPr/>
          </p:nvSpPr>
          <p:spPr>
            <a:xfrm>
              <a:off x="-10856004" y="-313073"/>
              <a:ext cx="909052" cy="909047"/>
            </a:xfrm>
            <a:prstGeom prst="ellipse">
              <a:avLst/>
            </a:prstGeom>
            <a:solidFill>
              <a:srgbClr val="F6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BFA6A87-ED5C-4324-ADBB-1BEEA30B0EA2}"/>
                </a:ext>
              </a:extLst>
            </p:cNvPr>
            <p:cNvSpPr txBox="1"/>
            <p:nvPr/>
          </p:nvSpPr>
          <p:spPr>
            <a:xfrm>
              <a:off x="-10856004" y="-176664"/>
              <a:ext cx="888241" cy="657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1C3A59"/>
                  </a:solidFill>
                  <a:latin typeface="Manrope ExtraBold" pitchFamily="2" charset="0"/>
                </a:rPr>
                <a:t>02</a:t>
              </a:r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D1C6F54-3F36-4048-BE13-A3FCD65C4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61" y="580030"/>
            <a:ext cx="570801" cy="59232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938E008-B402-4C89-97FB-513DB1704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3808" y="546264"/>
            <a:ext cx="799447" cy="64126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AE2365CF-3CB7-43BC-A825-1A48882AEA9C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8260" y="534390"/>
            <a:ext cx="712519" cy="689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1" name="Заголовок 60"/>
          <p:cNvSpPr>
            <a:spLocks noGrp="1"/>
          </p:cNvSpPr>
          <p:nvPr>
            <p:ph type="title"/>
          </p:nvPr>
        </p:nvSpPr>
        <p:spPr>
          <a:xfrm>
            <a:off x="838200" y="1626920"/>
            <a:ext cx="10515600" cy="15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997528" y="1769423"/>
            <a:ext cx="2375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3A59"/>
                </a:solidFill>
                <a:latin typeface="Manrope ExtraBold" pitchFamily="2" charset="0"/>
              </a:rPr>
              <a:t>Цель проекта</a:t>
            </a:r>
            <a:endParaRPr lang="ru-RU" dirty="0">
              <a:solidFill>
                <a:srgbClr val="1C3A59"/>
              </a:solidFill>
              <a:latin typeface="Manrope ExtraBold" pitchFamily="2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F2FCE906-91B6-4FCF-9933-2C614E927B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2036" y="498764"/>
            <a:ext cx="2149434" cy="75436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8E5750B3-74E1-4877-9BD3-05594F052E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7730" y="385262"/>
            <a:ext cx="2252353" cy="873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263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52E603-3BE9-4D94-A5EE-9AC841CAD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1992" y="611181"/>
            <a:ext cx="1888568" cy="5096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A413B2-B383-466B-9533-3A631AE8D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63298" y="566546"/>
            <a:ext cx="891879" cy="606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501099-6168-4C5A-9D0C-1F60C1D84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61" y="580030"/>
            <a:ext cx="570801" cy="5923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938E008-B402-4C89-97FB-513DB17045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3808" y="546264"/>
            <a:ext cx="799447" cy="6412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E2365CF-3CB7-43BC-A825-1A48882AEA9C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8260" y="534390"/>
            <a:ext cx="724395" cy="689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E5750B3-74E1-4877-9BD3-05594F052E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7423" y="1419100"/>
            <a:ext cx="2694577" cy="104502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997527" y="1769423"/>
            <a:ext cx="826522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C3A59"/>
                </a:solidFill>
                <a:latin typeface="Manrope ExtraBold" pitchFamily="2" charset="0"/>
              </a:rPr>
              <a:t>Ф</a:t>
            </a:r>
            <a:r>
              <a:rPr lang="ru-RU" sz="2800" dirty="0" smtClean="0">
                <a:solidFill>
                  <a:srgbClr val="1C3A59"/>
                </a:solidFill>
                <a:latin typeface="Manrope ExtraBold" pitchFamily="2" charset="0"/>
              </a:rPr>
              <a:t>ормы взаимодействия с родителями</a:t>
            </a:r>
          </a:p>
          <a:p>
            <a:endParaRPr lang="ru-RU" dirty="0" smtClean="0">
              <a:solidFill>
                <a:srgbClr val="1C3A59"/>
              </a:solidFill>
              <a:latin typeface="Manrope ExtraBold" pitchFamily="2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 информационные стенды и памятки («Семейные трудности», «Помощь рядом» и т.п.);</a:t>
            </a:r>
            <a:endParaRPr lang="ru-RU" dirty="0" smtClean="0">
              <a:solidFill>
                <a:srgbClr val="1C3A59"/>
              </a:solidFill>
              <a:latin typeface="Manrope ExtraBold" pitchFamily="2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консультации («Права детей, обязанности родителей», «Охрана прав и достоинств ребенка» и т.п.);</a:t>
            </a:r>
          </a:p>
          <a:p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- оформление рубрики «Правовая страничка»;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общее родительское собрание («Государственная поддержка семей с детьми дошкольного возраста»);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круглый стол  с приглашением специалистов социальных служб;</a:t>
            </a:r>
          </a:p>
          <a:p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- официальный сайт дошкольной образовательной организации; </a:t>
            </a:r>
          </a:p>
          <a:p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-портал «Развитие детства»;</a:t>
            </a:r>
          </a:p>
          <a:p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- консультирование специалистами АКЦ  </a:t>
            </a:r>
            <a:r>
              <a:rPr lang="ru-RU" b="1" dirty="0" err="1" smtClean="0">
                <a:solidFill>
                  <a:srgbClr val="1C3A59"/>
                </a:solidFill>
                <a:latin typeface="Manrope ExtraBold" pitchFamily="2" charset="0"/>
              </a:rPr>
              <a:t>ППМС-помощи</a:t>
            </a:r>
            <a:r>
              <a:rPr lang="ru-RU" b="1" dirty="0" smtClean="0">
                <a:solidFill>
                  <a:srgbClr val="1C3A59"/>
                </a:solidFill>
                <a:latin typeface="Manrope ExtraBold" pitchFamily="2" charset="0"/>
              </a:rPr>
              <a:t>.</a:t>
            </a:r>
          </a:p>
          <a:p>
            <a:pPr>
              <a:buFontTx/>
              <a:buChar char="-"/>
            </a:pPr>
            <a:endParaRPr lang="ru-RU" b="1" dirty="0" smtClean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771896" y="2363190"/>
            <a:ext cx="844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C3A59"/>
              </a:solidFill>
              <a:latin typeface="Manrope ExtraBold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2FCE906-91B6-4FCF-9933-2C614E927B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5886" y="225632"/>
            <a:ext cx="2470067" cy="866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46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52E603-3BE9-4D94-A5EE-9AC841CAD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1992" y="611181"/>
            <a:ext cx="1888568" cy="50961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771896" y="2363190"/>
            <a:ext cx="844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C3A59"/>
              </a:solidFill>
              <a:latin typeface="Manrope ExtraBold" pitchFamily="2" charset="0"/>
            </a:endParaRPr>
          </a:p>
        </p:txBody>
      </p:sp>
      <p:pic>
        <p:nvPicPr>
          <p:cNvPr id="28675" name="Picture 3" descr="C:\Users\user\Downloads\WhatsApp Image 2024-11-19 at 14.03.2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381335" y="3547433"/>
            <a:ext cx="5420994" cy="3049309"/>
          </a:xfrm>
          <a:prstGeom prst="rect">
            <a:avLst/>
          </a:prstGeom>
          <a:noFill/>
        </p:spPr>
      </p:pic>
      <p:pic>
        <p:nvPicPr>
          <p:cNvPr id="29700" name="Picture 4" descr="C:\Users\user\Downloads\WhatsApp Image 2024-11-18 at 14.54.5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5790" y="1440677"/>
            <a:ext cx="5600136" cy="4200102"/>
          </a:xfrm>
          <a:prstGeom prst="rect">
            <a:avLst/>
          </a:prstGeom>
          <a:noFill/>
        </p:spPr>
      </p:pic>
      <p:pic>
        <p:nvPicPr>
          <p:cNvPr id="12" name="Picture 4" descr="C:\Users\user\Downloads\WhatsApp Image 2024-11-18 at 14.56.23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1039" y="344383"/>
            <a:ext cx="5425532" cy="3050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46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49272" y="273132"/>
            <a:ext cx="5564643" cy="3657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Содержимое 5">
            <a:extLst>
              <a:ext uri="{FF2B5EF4-FFF2-40B4-BE49-F238E27FC236}">
                <a16:creationId xmlns="" xmlns:a16="http://schemas.microsoft.com/office/drawing/2014/main" id="{4D99F370-5F81-8BE2-17E4-6AFFCB1249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85"/>
          <a:stretch>
            <a:fillRect/>
          </a:stretch>
        </p:blipFill>
        <p:spPr>
          <a:xfrm>
            <a:off x="6302828" y="356259"/>
            <a:ext cx="5263737" cy="3615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50271F-CFCA-8463-BEBB-FC003B2BA6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735401" y="3445001"/>
            <a:ext cx="5615425" cy="32315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6882812-1C46-4BD6-AE2C-23AF21EE0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195545"/>
            <a:ext cx="1888568" cy="509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52E603-3BE9-4D94-A5EE-9AC841CAD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1992" y="611181"/>
            <a:ext cx="1888568" cy="50961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771896" y="2363190"/>
            <a:ext cx="844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C3A59"/>
              </a:solidFill>
              <a:latin typeface="Manrope ExtraBold" pitchFamily="2" charset="0"/>
            </a:endParaRPr>
          </a:p>
        </p:txBody>
      </p:sp>
      <p:pic>
        <p:nvPicPr>
          <p:cNvPr id="28678" name="Picture 6" descr="C:\Users\user\Downloads\2024-11-21_18-33-1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014" y="1499518"/>
            <a:ext cx="6970654" cy="3571246"/>
          </a:xfrm>
          <a:prstGeom prst="rect">
            <a:avLst/>
          </a:prstGeom>
          <a:noFill/>
        </p:spPr>
      </p:pic>
      <p:pic>
        <p:nvPicPr>
          <p:cNvPr id="23" name="Picture 2" descr="C:\Users\user\Downloads\2024-11-21_18-38-1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4585" y="566081"/>
            <a:ext cx="4063835" cy="5581502"/>
          </a:xfrm>
          <a:prstGeom prst="rect">
            <a:avLst/>
          </a:prstGeom>
          <a:noFill/>
        </p:spPr>
      </p:pic>
      <p:pic>
        <p:nvPicPr>
          <p:cNvPr id="28680" name="Picture 8" descr="http://qrcoder.ru/code/?http%3A%2F%2Fhttps%3A%2F%2Frjabinushka11.ucoz.ru%2Fpubl%2Fobo_vsem_interesnom_v_sadu%2Fobshhie_novosti%2Frazvitie_detstva%2F14-1-0-1070&amp;4&amp;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1111" y="5142015"/>
            <a:ext cx="1515650" cy="1515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46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52E603-3BE9-4D94-A5EE-9AC841CAD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1992" y="611181"/>
            <a:ext cx="1888568" cy="50961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771896" y="2363190"/>
            <a:ext cx="844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C3A59"/>
              </a:solidFill>
              <a:latin typeface="Manrope ExtraBold" pitchFamily="2" charset="0"/>
            </a:endParaRPr>
          </a:p>
        </p:txBody>
      </p:sp>
      <p:pic>
        <p:nvPicPr>
          <p:cNvPr id="30723" name="Picture 3" descr="C:\Users\user\Downloads\2024-11-21_18-40-5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1943" y="264210"/>
            <a:ext cx="8633362" cy="6207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46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52E603-3BE9-4D94-A5EE-9AC841CAD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1992" y="611181"/>
            <a:ext cx="1888568" cy="50961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997527" y="1769423"/>
            <a:ext cx="8265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b="1" dirty="0" smtClean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771896" y="2363190"/>
            <a:ext cx="8443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C3A59"/>
              </a:solidFill>
              <a:latin typeface="Manrope ExtraBold" pitchFamily="2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D2645E6-C657-49F7-80CD-11AC04DF36B9}"/>
              </a:ext>
            </a:extLst>
          </p:cNvPr>
          <p:cNvSpPr/>
          <p:nvPr/>
        </p:nvSpPr>
        <p:spPr>
          <a:xfrm>
            <a:off x="961901" y="1508166"/>
            <a:ext cx="90846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C3A59"/>
                </a:solidFill>
                <a:latin typeface="Manrope ExtraBold" pitchFamily="2" charset="0"/>
              </a:rPr>
              <a:t>К</a:t>
            </a:r>
            <a:r>
              <a:rPr lang="ru-RU" sz="2800" dirty="0" smtClean="0">
                <a:solidFill>
                  <a:srgbClr val="1C3A59"/>
                </a:solidFill>
                <a:latin typeface="Manrope ExtraBold" pitchFamily="2" charset="0"/>
              </a:rPr>
              <a:t>омпетентный родитель – успешный родитель – счастливая семья! </a:t>
            </a:r>
            <a:endParaRPr lang="ru-RU" sz="2800" dirty="0">
              <a:solidFill>
                <a:srgbClr val="1C3A59"/>
              </a:solidFill>
              <a:latin typeface="Manrope ExtraBold" pitchFamily="2" charset="0"/>
            </a:endParaRPr>
          </a:p>
        </p:txBody>
      </p:sp>
      <p:pic>
        <p:nvPicPr>
          <p:cNvPr id="31750" name="Picture 6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0088" y="2517567"/>
            <a:ext cx="5073528" cy="35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46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196</Words>
  <Application>Microsoft Office PowerPoint</Application>
  <PresentationFormat>Произвольный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Manrope</vt:lpstr>
      <vt:lpstr>Manrope ExtraBold</vt:lpstr>
      <vt:lpstr>Manrope Medium</vt:lpstr>
      <vt:lpstr>Calibri Light</vt:lpstr>
      <vt:lpstr>Тема Office</vt:lpstr>
      <vt:lpstr>Слайд 1</vt:lpstr>
      <vt:lpstr>    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Савельев</dc:creator>
  <cp:lastModifiedBy>Пользователь</cp:lastModifiedBy>
  <cp:revision>29</cp:revision>
  <dcterms:created xsi:type="dcterms:W3CDTF">2024-11-02T17:04:46Z</dcterms:created>
  <dcterms:modified xsi:type="dcterms:W3CDTF">2024-11-21T12:18:25Z</dcterms:modified>
</cp:coreProperties>
</file>